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1"/>
  </p:sldMasterIdLst>
  <p:notesMasterIdLst>
    <p:notesMasterId r:id="rId25"/>
  </p:notesMasterIdLst>
  <p:handoutMasterIdLst>
    <p:handoutMasterId r:id="rId26"/>
  </p:handoutMasterIdLst>
  <p:sldIdLst>
    <p:sldId id="560" r:id="rId2"/>
    <p:sldId id="421" r:id="rId3"/>
    <p:sldId id="423" r:id="rId4"/>
    <p:sldId id="521" r:id="rId5"/>
    <p:sldId id="553" r:id="rId6"/>
    <p:sldId id="522" r:id="rId7"/>
    <p:sldId id="358" r:id="rId8"/>
    <p:sldId id="359" r:id="rId9"/>
    <p:sldId id="545" r:id="rId10"/>
    <p:sldId id="537" r:id="rId11"/>
    <p:sldId id="538" r:id="rId12"/>
    <p:sldId id="548" r:id="rId13"/>
    <p:sldId id="540" r:id="rId14"/>
    <p:sldId id="549" r:id="rId15"/>
    <p:sldId id="422" r:id="rId16"/>
    <p:sldId id="554" r:id="rId17"/>
    <p:sldId id="558" r:id="rId18"/>
    <p:sldId id="557" r:id="rId19"/>
    <p:sldId id="561" r:id="rId20"/>
    <p:sldId id="471" r:id="rId21"/>
    <p:sldId id="563" r:id="rId22"/>
    <p:sldId id="562" r:id="rId23"/>
    <p:sldId id="313" r:id="rId2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567" userDrawn="1">
          <p15:clr>
            <a:srgbClr val="A4A3A4"/>
          </p15:clr>
        </p15:guide>
        <p15:guide id="4" orient="horz" pos="1094" userDrawn="1">
          <p15:clr>
            <a:srgbClr val="A4A3A4"/>
          </p15:clr>
        </p15:guide>
        <p15:guide id="5" orient="horz" pos="709" userDrawn="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1" roundtripDataSignature="AMtx7mgiicWre7/zpJWhNFN42fWG7MRq8w=="/>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300"/>
    <a:srgbClr val="C0DFE9"/>
    <a:srgbClr val="273E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94" autoAdjust="0"/>
    <p:restoredTop sz="96104" autoAdjust="0"/>
  </p:normalViewPr>
  <p:slideViewPr>
    <p:cSldViewPr snapToGrid="0">
      <p:cViewPr varScale="1">
        <p:scale>
          <a:sx n="120" d="100"/>
          <a:sy n="120" d="100"/>
        </p:scale>
        <p:origin x="1872" y="72"/>
      </p:cViewPr>
      <p:guideLst>
        <p:guide orient="horz" pos="2160"/>
        <p:guide pos="2880"/>
        <p:guide pos="567"/>
        <p:guide orient="horz" pos="1094"/>
        <p:guide orient="horz" pos="709"/>
      </p:guideLst>
    </p:cSldViewPr>
  </p:slideViewPr>
  <p:notesTextViewPr>
    <p:cViewPr>
      <p:scale>
        <a:sx n="125" d="100"/>
        <a:sy n="125" d="100"/>
      </p:scale>
      <p:origin x="0" y="0"/>
    </p:cViewPr>
  </p:notesTextViewPr>
  <p:sorterViewPr>
    <p:cViewPr>
      <p:scale>
        <a:sx n="167" d="100"/>
        <a:sy n="167" d="100"/>
      </p:scale>
      <p:origin x="0" y="-1127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51" Type="http://customschemas.google.com/relationships/presentationmetadata" Target="metadata"/><Relationship Id="rId3" Type="http://schemas.openxmlformats.org/officeDocument/2006/relationships/slide" Target="slides/slide2.xml"/><Relationship Id="rId21" Type="http://schemas.openxmlformats.org/officeDocument/2006/relationships/slide" Target="slides/slide20.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A9A26A8-1D46-4A40-A476-A5753B0CBFCC}" type="datetimeFigureOut">
              <a:rPr lang="nl-NL" smtClean="0"/>
              <a:t>23-04-2024</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3309B46-7C49-1B45-940F-E63347E04EEA}" type="slidenum">
              <a:rPr lang="nl-NL" smtClean="0"/>
              <a:t>‹nr.›</a:t>
            </a:fld>
            <a:endParaRPr lang="nl-NL"/>
          </a:p>
        </p:txBody>
      </p:sp>
    </p:spTree>
    <p:extLst>
      <p:ext uri="{BB962C8B-B14F-4D97-AF65-F5344CB8AC3E}">
        <p14:creationId xmlns:p14="http://schemas.microsoft.com/office/powerpoint/2010/main" val="182387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NL"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9264054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a14dfc979c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ga14dfc979c_0_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endParaRPr sz="1100" dirty="0">
              <a:latin typeface="Arial"/>
              <a:ea typeface="Arial"/>
              <a:cs typeface="Arial"/>
              <a:sym typeface="Arial"/>
            </a:endParaRPr>
          </a:p>
        </p:txBody>
      </p:sp>
    </p:spTree>
    <p:extLst>
      <p:ext uri="{BB962C8B-B14F-4D97-AF65-F5344CB8AC3E}">
        <p14:creationId xmlns:p14="http://schemas.microsoft.com/office/powerpoint/2010/main" val="3582090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a14dfc979c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ga14dfc979c_0_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nl-NL" sz="1100" dirty="0">
                <a:latin typeface="Arial"/>
                <a:ea typeface="Arial"/>
                <a:cs typeface="Arial"/>
                <a:sym typeface="Arial"/>
              </a:rPr>
              <a:t>. </a:t>
            </a:r>
          </a:p>
        </p:txBody>
      </p:sp>
    </p:spTree>
    <p:extLst>
      <p:ext uri="{BB962C8B-B14F-4D97-AF65-F5344CB8AC3E}">
        <p14:creationId xmlns:p14="http://schemas.microsoft.com/office/powerpoint/2010/main" val="1051002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a14dfc979c_0_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ga14dfc979c_0_9: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nl-NL" sz="1100" b="1" dirty="0">
                <a:latin typeface="Arial"/>
                <a:ea typeface="Arial"/>
                <a:cs typeface="Arial"/>
                <a:sym typeface="Arial"/>
              </a:rPr>
              <a:t>Driehoek tekenen, waarin de positie van leidinggevenden zichtbaar is en zijn dilemma</a:t>
            </a:r>
          </a:p>
          <a:p>
            <a:pPr marL="0" lvl="0" indent="0" algn="l" rtl="0">
              <a:lnSpc>
                <a:spcPct val="115000"/>
              </a:lnSpc>
              <a:spcBef>
                <a:spcPts val="0"/>
              </a:spcBef>
              <a:spcAft>
                <a:spcPts val="0"/>
              </a:spcAft>
              <a:buSzPts val="1400"/>
              <a:buNone/>
            </a:pPr>
            <a:endParaRPr lang="nl-NL" sz="1100" dirty="0">
              <a:latin typeface="Arial"/>
              <a:ea typeface="Arial"/>
              <a:cs typeface="Arial"/>
              <a:sym typeface="Arial"/>
            </a:endParaRPr>
          </a:p>
          <a:p>
            <a:pPr marL="0" lvl="0" indent="0" algn="l" rtl="0">
              <a:lnSpc>
                <a:spcPct val="115000"/>
              </a:lnSpc>
              <a:spcBef>
                <a:spcPts val="0"/>
              </a:spcBef>
              <a:spcAft>
                <a:spcPts val="0"/>
              </a:spcAft>
              <a:buSzPts val="1400"/>
              <a:buNone/>
            </a:pPr>
            <a:r>
              <a:rPr lang="nl-NL" sz="1100" dirty="0">
                <a:latin typeface="Arial"/>
                <a:ea typeface="Arial"/>
                <a:cs typeface="Arial"/>
                <a:sym typeface="Arial"/>
              </a:rPr>
              <a:t>Wat is de invloed van mantelzorg op de organisatie?</a:t>
            </a:r>
          </a:p>
          <a:p>
            <a:pPr marL="0" lvl="0" indent="0" algn="l" rtl="0">
              <a:lnSpc>
                <a:spcPct val="115000"/>
              </a:lnSpc>
              <a:spcBef>
                <a:spcPts val="0"/>
              </a:spcBef>
              <a:spcAft>
                <a:spcPts val="0"/>
              </a:spcAft>
              <a:buSzPts val="1400"/>
              <a:buNone/>
            </a:pPr>
            <a:r>
              <a:rPr lang="nl-NL" sz="1100" dirty="0">
                <a:latin typeface="DINOT-Regular" panose="02000503030000020004" pitchFamily="2" charset="77"/>
              </a:rPr>
              <a:t>Positie innemen als leidinggevende</a:t>
            </a:r>
          </a:p>
          <a:p>
            <a:pPr marL="0" lvl="0" indent="0" algn="l" rtl="0">
              <a:lnSpc>
                <a:spcPct val="115000"/>
              </a:lnSpc>
              <a:spcBef>
                <a:spcPts val="0"/>
              </a:spcBef>
              <a:spcAft>
                <a:spcPts val="0"/>
              </a:spcAft>
              <a:buClr>
                <a:schemeClr val="dk1"/>
              </a:buClr>
              <a:buSzPts val="1100"/>
              <a:buFont typeface="Arial"/>
              <a:buNone/>
            </a:pPr>
            <a:endParaRPr lang="nl-NL" sz="800" dirty="0">
              <a:solidFill>
                <a:schemeClr val="dk1"/>
              </a:solidFill>
            </a:endParaRPr>
          </a:p>
          <a:p>
            <a:pPr marL="342900" lvl="0" indent="-342900">
              <a:lnSpc>
                <a:spcPct val="107000"/>
              </a:lnSpc>
              <a:buClr>
                <a:schemeClr val="accent1"/>
              </a:buClr>
              <a:buFont typeface="Symbol" panose="05050102010706020507" pitchFamily="18" charset="2"/>
              <a:buChar char=""/>
            </a:pPr>
            <a:r>
              <a:rPr lang="nl-NL" sz="1100" dirty="0">
                <a:solidFill>
                  <a:schemeClr val="bg2"/>
                </a:solidFill>
                <a:effectLst/>
                <a:latin typeface="DINOT-Regular" panose="02000503030000020004" pitchFamily="2" charset="77"/>
                <a:ea typeface="Calibri" panose="020F0502020204030204" pitchFamily="34" charset="0"/>
                <a:cs typeface="Times New Roman" panose="02020603050405020304" pitchFamily="18" charset="0"/>
              </a:rPr>
              <a:t>Balanceren tussen verschillende belangen en verwachtingen</a:t>
            </a:r>
          </a:p>
          <a:p>
            <a:pPr marL="342900" lvl="0" indent="-342900">
              <a:lnSpc>
                <a:spcPct val="107000"/>
              </a:lnSpc>
              <a:buClr>
                <a:schemeClr val="accent1"/>
              </a:buClr>
              <a:buFont typeface="Symbol" panose="05050102010706020507" pitchFamily="18" charset="2"/>
              <a:buChar char=""/>
            </a:pPr>
            <a:r>
              <a:rPr lang="nl-NL" sz="1100" dirty="0">
                <a:solidFill>
                  <a:schemeClr val="bg2"/>
                </a:solidFill>
                <a:effectLst/>
                <a:latin typeface="DINOT-Regular" panose="02000503030000020004" pitchFamily="2" charset="77"/>
                <a:ea typeface="Calibri" panose="020F0502020204030204" pitchFamily="34" charset="0"/>
                <a:cs typeface="Times New Roman" panose="02020603050405020304" pitchFamily="18" charset="0"/>
              </a:rPr>
              <a:t>Tijdsdruk</a:t>
            </a:r>
          </a:p>
          <a:p>
            <a:pPr marL="342900" lvl="0" indent="-342900">
              <a:lnSpc>
                <a:spcPct val="107000"/>
              </a:lnSpc>
              <a:buClr>
                <a:schemeClr val="accent1"/>
              </a:buClr>
              <a:buFont typeface="Symbol" panose="05050102010706020507" pitchFamily="18" charset="2"/>
              <a:buChar char=""/>
            </a:pPr>
            <a:r>
              <a:rPr lang="nl-NL" sz="1100" dirty="0">
                <a:solidFill>
                  <a:schemeClr val="bg2"/>
                </a:solidFill>
                <a:effectLst/>
                <a:latin typeface="DINOT-Regular" panose="02000503030000020004" pitchFamily="2" charset="77"/>
                <a:ea typeface="Calibri" panose="020F0502020204030204" pitchFamily="34" charset="0"/>
                <a:cs typeface="Times New Roman" panose="02020603050405020304" pitchFamily="18" charset="0"/>
              </a:rPr>
              <a:t>Hanteren eigen (negatieve) gevoelens en ervaringen</a:t>
            </a:r>
          </a:p>
          <a:p>
            <a:pPr marL="342900" lvl="0" indent="-342900">
              <a:lnSpc>
                <a:spcPct val="107000"/>
              </a:lnSpc>
              <a:buClr>
                <a:schemeClr val="accent1"/>
              </a:buClr>
              <a:buFont typeface="Symbol" panose="05050102010706020507" pitchFamily="18" charset="2"/>
              <a:buChar char=""/>
            </a:pPr>
            <a:r>
              <a:rPr lang="nl-NL" sz="1100" dirty="0">
                <a:solidFill>
                  <a:schemeClr val="bg2"/>
                </a:solidFill>
                <a:effectLst/>
                <a:latin typeface="DINOT-Regular" panose="02000503030000020004" pitchFamily="2" charset="77"/>
                <a:ea typeface="Calibri" panose="020F0502020204030204" pitchFamily="34" charset="0"/>
                <a:cs typeface="Times New Roman" panose="02020603050405020304" pitchFamily="18" charset="0"/>
              </a:rPr>
              <a:t>Communicatie: gelijkwaardig gesprek </a:t>
            </a:r>
          </a:p>
          <a:p>
            <a:pPr marL="342900" lvl="0" indent="-342900">
              <a:lnSpc>
                <a:spcPct val="107000"/>
              </a:lnSpc>
              <a:buClr>
                <a:schemeClr val="accent1"/>
              </a:buClr>
              <a:buFont typeface="Symbol" panose="05050102010706020507" pitchFamily="18" charset="2"/>
              <a:buChar char=""/>
            </a:pPr>
            <a:r>
              <a:rPr lang="nl-NL" sz="1100" dirty="0">
                <a:solidFill>
                  <a:schemeClr val="bg2"/>
                </a:solidFill>
                <a:latin typeface="DINOT-Regular" panose="02000503030000020004" pitchFamily="2" charset="77"/>
                <a:ea typeface="Calibri" panose="020F0502020204030204" pitchFamily="34" charset="0"/>
                <a:cs typeface="Times New Roman" panose="02020603050405020304" pitchFamily="18" charset="0"/>
              </a:rPr>
              <a:t>M</a:t>
            </a:r>
            <a:r>
              <a:rPr lang="nl-NL" sz="1100" dirty="0">
                <a:solidFill>
                  <a:schemeClr val="bg2"/>
                </a:solidFill>
                <a:effectLst/>
                <a:latin typeface="DINOT-Regular" panose="02000503030000020004" pitchFamily="2" charset="77"/>
                <a:ea typeface="Calibri" panose="020F0502020204030204" pitchFamily="34" charset="0"/>
                <a:cs typeface="Times New Roman" panose="02020603050405020304" pitchFamily="18" charset="0"/>
              </a:rPr>
              <a:t>aatwerk in geven en nemen, zakelijk en sociaal werkgeverschap </a:t>
            </a:r>
          </a:p>
          <a:p>
            <a:pPr marL="0" lvl="0" indent="0" algn="l" rtl="0">
              <a:lnSpc>
                <a:spcPct val="115000"/>
              </a:lnSpc>
              <a:spcBef>
                <a:spcPts val="0"/>
              </a:spcBef>
              <a:spcAft>
                <a:spcPts val="0"/>
              </a:spcAft>
              <a:buSzPts val="1400"/>
              <a:buNone/>
            </a:pPr>
            <a:endParaRPr lang="nl-NL" sz="1100" dirty="0">
              <a:latin typeface="DINOT-Regular" panose="02000503030000020004" pitchFamily="2" charset="77"/>
              <a:ea typeface="Arial"/>
              <a:cs typeface="Arial"/>
              <a:sym typeface="Arial"/>
            </a:endParaRPr>
          </a:p>
          <a:p>
            <a:pPr marL="0" lvl="0" indent="0" algn="l" rtl="0">
              <a:lnSpc>
                <a:spcPct val="115000"/>
              </a:lnSpc>
              <a:spcBef>
                <a:spcPts val="0"/>
              </a:spcBef>
              <a:spcAft>
                <a:spcPts val="0"/>
              </a:spcAft>
              <a:buSzPts val="1400"/>
              <a:buNone/>
            </a:pPr>
            <a:endParaRPr lang="nl-NL" sz="1100" dirty="0">
              <a:latin typeface="DINOT-Regular" panose="02000503030000020004" pitchFamily="2" charset="77"/>
              <a:ea typeface="Arial"/>
              <a:cs typeface="Arial"/>
              <a:sym typeface="Arial"/>
            </a:endParaRPr>
          </a:p>
          <a:p>
            <a:pPr marL="0" lvl="0" indent="0" algn="l" rtl="0">
              <a:lnSpc>
                <a:spcPct val="115000"/>
              </a:lnSpc>
              <a:spcBef>
                <a:spcPts val="0"/>
              </a:spcBef>
              <a:spcAft>
                <a:spcPts val="0"/>
              </a:spcAft>
              <a:buSzPts val="1400"/>
              <a:buNone/>
            </a:pPr>
            <a:endParaRPr lang="nl-NL" sz="1100" dirty="0">
              <a:latin typeface="DINOT-Regular" panose="02000503030000020004" pitchFamily="2" charset="77"/>
              <a:ea typeface="Arial"/>
              <a:cs typeface="Arial"/>
              <a:sym typeface="Arial"/>
            </a:endParaRPr>
          </a:p>
          <a:p>
            <a:pPr marL="0" lvl="0" indent="0" algn="l" rtl="0">
              <a:lnSpc>
                <a:spcPct val="115000"/>
              </a:lnSpc>
              <a:spcBef>
                <a:spcPts val="0"/>
              </a:spcBef>
              <a:spcAft>
                <a:spcPts val="0"/>
              </a:spcAft>
              <a:buSzPts val="1400"/>
              <a:buNone/>
            </a:pPr>
            <a:endParaRPr lang="nl-NL" sz="1100" dirty="0">
              <a:latin typeface="Arial"/>
              <a:ea typeface="Arial"/>
              <a:cs typeface="Arial"/>
              <a:sym typeface="Arial"/>
            </a:endParaRPr>
          </a:p>
        </p:txBody>
      </p:sp>
    </p:spTree>
    <p:extLst>
      <p:ext uri="{BB962C8B-B14F-4D97-AF65-F5344CB8AC3E}">
        <p14:creationId xmlns:p14="http://schemas.microsoft.com/office/powerpoint/2010/main" val="197475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dirty="0">
                <a:solidFill>
                  <a:srgbClr val="444444"/>
                </a:solidFill>
                <a:effectLst/>
                <a:latin typeface="Helvetica Neue LT W01_41488878"/>
              </a:rPr>
              <a:t>Als je in gesprek gaat met elkaar over oplossingen om de combinatie werk en mantelzorg mogelijk te maken, zijn er veel oplossingen mogelijk. In deze tool vind je 4 soorten oplossingen voor 4 verschillende situaties:</a:t>
            </a:r>
          </a:p>
          <a:p>
            <a:pPr algn="l">
              <a:buFont typeface="+mj-lt"/>
              <a:buAutoNum type="arabicPeriod"/>
            </a:pPr>
            <a:r>
              <a:rPr lang="nl-NL" b="0" i="0" dirty="0">
                <a:solidFill>
                  <a:srgbClr val="444444"/>
                </a:solidFill>
                <a:effectLst/>
                <a:latin typeface="Helvetica Neue LT W01_41488878"/>
              </a:rPr>
              <a:t>Tijdelijke oplossingen</a:t>
            </a:r>
          </a:p>
          <a:p>
            <a:pPr algn="l">
              <a:buFont typeface="+mj-lt"/>
              <a:buAutoNum type="arabicPeriod"/>
            </a:pPr>
            <a:r>
              <a:rPr lang="nl-NL" b="0" i="0" dirty="0">
                <a:solidFill>
                  <a:srgbClr val="444444"/>
                </a:solidFill>
                <a:effectLst/>
                <a:latin typeface="Helvetica Neue LT W01_41488878"/>
              </a:rPr>
              <a:t>Langdurige oplossingen</a:t>
            </a:r>
          </a:p>
          <a:p>
            <a:pPr algn="l">
              <a:buFont typeface="+mj-lt"/>
              <a:buAutoNum type="arabicPeriod"/>
            </a:pPr>
            <a:r>
              <a:rPr lang="nl-NL" b="0" i="0" dirty="0">
                <a:solidFill>
                  <a:srgbClr val="444444"/>
                </a:solidFill>
                <a:effectLst/>
                <a:latin typeface="Helvetica Neue LT W01_41488878"/>
              </a:rPr>
              <a:t>Noodoplossingen</a:t>
            </a:r>
          </a:p>
          <a:p>
            <a:pPr algn="l">
              <a:buFont typeface="+mj-lt"/>
              <a:buAutoNum type="arabicPeriod"/>
            </a:pPr>
            <a:r>
              <a:rPr lang="nl-NL" b="0" i="0" dirty="0">
                <a:solidFill>
                  <a:srgbClr val="444444"/>
                </a:solidFill>
                <a:effectLst/>
                <a:latin typeface="Helvetica Neue LT W01_41488878"/>
              </a:rPr>
              <a:t>Flexibele oplossingen</a:t>
            </a:r>
          </a:p>
          <a:p>
            <a:pPr algn="l"/>
            <a:r>
              <a:rPr lang="nl-NL" b="0" i="0" dirty="0">
                <a:solidFill>
                  <a:srgbClr val="444444"/>
                </a:solidFill>
                <a:effectLst/>
                <a:latin typeface="Helvetica Neue LT W01_41488878"/>
              </a:rPr>
              <a:t>Naast de wettelijke regelingen vind je hier ook maatwerkoplossingen die misschien wat minder voor de hand liggen. Werkende mantelzorgers zijn zelden geholpen met wettelijke verlofregelingen alleen. Maatwerk is veelal gewenst. Elke mantelzorgsituatie is anders. Het goede gesprek is dus van essentieel belang!</a:t>
            </a:r>
          </a:p>
          <a:p>
            <a:endParaRPr lang="nl-NL" dirty="0"/>
          </a:p>
        </p:txBody>
      </p:sp>
      <p:sp>
        <p:nvSpPr>
          <p:cNvPr id="4" name="Tijdelijke aanduiding voor dia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nl-NL" sz="1200" b="0" i="0" u="none" strike="noStrike" cap="none" smtClean="0">
                <a:solidFill>
                  <a:schemeClr val="dk1"/>
                </a:solidFill>
                <a:latin typeface="Calibri"/>
                <a:ea typeface="Calibri"/>
                <a:cs typeface="Calibri"/>
                <a:sym typeface="Calibri"/>
              </a:rPr>
              <a:t>18</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34023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indent="-342900">
              <a:buFontTx/>
              <a:buChar char="-"/>
            </a:pPr>
            <a:r>
              <a:rPr lang="nl-NL" u="none" baseline="0" dirty="0"/>
              <a:t>Kwetsbaarheid en gelijkwaardigheid</a:t>
            </a:r>
          </a:p>
          <a:p>
            <a:pPr marL="342900" indent="-342900">
              <a:buFontTx/>
              <a:buChar char="-"/>
            </a:pPr>
            <a:r>
              <a:rPr lang="nl-NL" u="none" baseline="0" dirty="0"/>
              <a:t>Niet direct in allerlei oplossingen, medewerker zelf met voorstel laten komen. </a:t>
            </a:r>
          </a:p>
        </p:txBody>
      </p:sp>
    </p:spTree>
    <p:extLst>
      <p:ext uri="{BB962C8B-B14F-4D97-AF65-F5344CB8AC3E}">
        <p14:creationId xmlns:p14="http://schemas.microsoft.com/office/powerpoint/2010/main" val="3018507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indent="-342900">
              <a:buFontTx/>
              <a:buChar char="-"/>
            </a:pPr>
            <a:endParaRPr lang="nl-NL" u="none" baseline="0" dirty="0"/>
          </a:p>
        </p:txBody>
      </p:sp>
    </p:spTree>
    <p:extLst>
      <p:ext uri="{BB962C8B-B14F-4D97-AF65-F5344CB8AC3E}">
        <p14:creationId xmlns:p14="http://schemas.microsoft.com/office/powerpoint/2010/main" val="4240127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Als je in gesprek gaat met elkaar over oplossingen om de combinatie werk en mantelzorg mogelijk te maken, zijn er veel oplossingen mogelijk. In deze tool vind je 4 soorten oplossingen voor 4 verschillende situaties: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nl-NL" dirty="0"/>
              <a:t>DOEL: </a:t>
            </a:r>
            <a:r>
              <a:rPr lang="nl-NL" sz="1800" b="1" kern="100" dirty="0">
                <a:effectLst/>
                <a:latin typeface="Calibri" panose="020F0502020204030204" pitchFamily="34" charset="0"/>
                <a:ea typeface="Calibri" panose="020F0502020204030204" pitchFamily="34" charset="0"/>
                <a:cs typeface="Times New Roman" panose="02020603050405020304" pitchFamily="18" charset="0"/>
              </a:rPr>
              <a:t>Je behoudt je verantwoordelijkheid richting je werk, maar je krijgt de ruimte om je zorg te verlenen wanneer het nodig is… !</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NL" dirty="0"/>
              <a:t> Je kunt empathisch zijn en mee levend en toch de grens aangeven wanneer iets niet meer OK voelt in het geven en nemen. </a:t>
            </a:r>
          </a:p>
        </p:txBody>
      </p:sp>
      <p:sp>
        <p:nvSpPr>
          <p:cNvPr id="4" name="Tijdelijke aanduiding voor dia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nl-NL" sz="1200" b="0" i="0" u="none" strike="noStrike" cap="none" smtClean="0">
                <a:solidFill>
                  <a:schemeClr val="dk1"/>
                </a:solidFill>
                <a:latin typeface="Calibri"/>
                <a:ea typeface="Calibri"/>
                <a:cs typeface="Calibri"/>
                <a:sym typeface="Calibri"/>
              </a:rPr>
              <a:t>21</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904197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Als je in gesprek gaat met elkaar over oplossingen om de combinatie werk en mantelzorg mogelijk te maken, zijn er veel oplossingen mogelijk. In deze tool vind je 4 soorten oplossingen voor 4 verschillende situaties: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nl-NL" dirty="0"/>
              <a:t>DOEL: </a:t>
            </a:r>
            <a:r>
              <a:rPr lang="nl-NL" sz="1800" b="1" kern="100" dirty="0">
                <a:effectLst/>
                <a:latin typeface="Calibri" panose="020F0502020204030204" pitchFamily="34" charset="0"/>
                <a:ea typeface="Calibri" panose="020F0502020204030204" pitchFamily="34" charset="0"/>
                <a:cs typeface="Times New Roman" panose="02020603050405020304" pitchFamily="18" charset="0"/>
              </a:rPr>
              <a:t>Je behoudt je verantwoordelijkheid richting je werk, maar je krijgt de ruimte om je zorg te verlenen wanneer het nodig is… !</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NL" dirty="0"/>
              <a:t> Je kunt empathisch zijn en mee levend en toch de grens aangeven wanneer iets niet meer OK voelt in het geven en nemen. </a:t>
            </a:r>
          </a:p>
        </p:txBody>
      </p:sp>
      <p:sp>
        <p:nvSpPr>
          <p:cNvPr id="4" name="Tijdelijke aanduiding voor dia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nl-NL" sz="1200" b="0" i="0" u="none" strike="noStrike" cap="none" smtClean="0">
                <a:solidFill>
                  <a:schemeClr val="dk1"/>
                </a:solidFill>
                <a:latin typeface="Calibri"/>
                <a:ea typeface="Calibri"/>
                <a:cs typeface="Calibri"/>
                <a:sym typeface="Calibri"/>
              </a:rPr>
              <a:t>22</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95332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Wijs door naar casemanager/ HR manager of bedrijfsarts.</a:t>
            </a:r>
          </a:p>
        </p:txBody>
      </p:sp>
      <p:sp>
        <p:nvSpPr>
          <p:cNvPr id="4" name="Tijdelijke aanduiding voor dia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nl-NL" sz="1200" b="0" i="0" u="none" strike="noStrike" cap="none" smtClean="0">
                <a:solidFill>
                  <a:schemeClr val="dk1"/>
                </a:solidFill>
                <a:latin typeface="Calibri"/>
                <a:ea typeface="Calibri"/>
                <a:cs typeface="Calibri"/>
                <a:sym typeface="Calibri"/>
              </a:rPr>
              <a:t>23</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61688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a14dfc979c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ga14dfc979c_0_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endParaRPr sz="1100" dirty="0">
              <a:latin typeface="Arial"/>
              <a:ea typeface="Arial"/>
              <a:cs typeface="Arial"/>
              <a:sym typeface="Arial"/>
            </a:endParaRPr>
          </a:p>
        </p:txBody>
      </p:sp>
    </p:spTree>
    <p:extLst>
      <p:ext uri="{BB962C8B-B14F-4D97-AF65-F5344CB8AC3E}">
        <p14:creationId xmlns:p14="http://schemas.microsoft.com/office/powerpoint/2010/main" val="3749748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b="1" dirty="0">
              <a:solidFill>
                <a:schemeClr val="accent4"/>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Tree>
    <p:extLst>
      <p:ext uri="{BB962C8B-B14F-4D97-AF65-F5344CB8AC3E}">
        <p14:creationId xmlns:p14="http://schemas.microsoft.com/office/powerpoint/2010/main" val="2019438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Tree>
    <p:extLst>
      <p:ext uri="{BB962C8B-B14F-4D97-AF65-F5344CB8AC3E}">
        <p14:creationId xmlns:p14="http://schemas.microsoft.com/office/powerpoint/2010/main" val="2019438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a14dfc979c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ga14dfc979c_0_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endParaRPr sz="1100" dirty="0">
              <a:latin typeface="Arial"/>
              <a:ea typeface="Arial"/>
              <a:cs typeface="Arial"/>
              <a:sym typeface="Arial"/>
            </a:endParaRPr>
          </a:p>
        </p:txBody>
      </p:sp>
    </p:spTree>
    <p:extLst>
      <p:ext uri="{BB962C8B-B14F-4D97-AF65-F5344CB8AC3E}">
        <p14:creationId xmlns:p14="http://schemas.microsoft.com/office/powerpoint/2010/main" val="1433360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2141977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313034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a14dfc979c_0_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ga14dfc979c_0_9: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nl-NL" sz="1100" dirty="0">
                <a:latin typeface="Arial"/>
                <a:ea typeface="Arial"/>
                <a:cs typeface="Arial"/>
                <a:sym typeface="Arial"/>
              </a:rPr>
              <a:t>DI  model van TNO</a:t>
            </a:r>
            <a:endParaRPr sz="1100" dirty="0">
              <a:latin typeface="Arial"/>
              <a:ea typeface="Arial"/>
              <a:cs typeface="Arial"/>
              <a:sym typeface="Arial"/>
            </a:endParaRPr>
          </a:p>
        </p:txBody>
      </p:sp>
    </p:spTree>
    <p:extLst>
      <p:ext uri="{BB962C8B-B14F-4D97-AF65-F5344CB8AC3E}">
        <p14:creationId xmlns:p14="http://schemas.microsoft.com/office/powerpoint/2010/main" val="3710177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https://mantelzorgtest.nl/</a:t>
            </a:r>
          </a:p>
          <a:p>
            <a:endParaRPr lang="nl-NL" dirty="0"/>
          </a:p>
        </p:txBody>
      </p:sp>
    </p:spTree>
    <p:extLst>
      <p:ext uri="{BB962C8B-B14F-4D97-AF65-F5344CB8AC3E}">
        <p14:creationId xmlns:p14="http://schemas.microsoft.com/office/powerpoint/2010/main" val="127093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 - boven" type="tx">
  <p:cSld name="Titel - boven">
    <p:spTree>
      <p:nvGrpSpPr>
        <p:cNvPr id="1" name="Shape 31"/>
        <p:cNvGrpSpPr/>
        <p:nvPr/>
      </p:nvGrpSpPr>
      <p:grpSpPr>
        <a:xfrm>
          <a:off x="0" y="0"/>
          <a:ext cx="0" cy="0"/>
          <a:chOff x="0" y="0"/>
          <a:chExt cx="0" cy="0"/>
        </a:xfrm>
      </p:grpSpPr>
      <p:sp>
        <p:nvSpPr>
          <p:cNvPr id="32" name="Google Shape;32;p17"/>
          <p:cNvSpPr txBox="1">
            <a:spLocks noGrp="1"/>
          </p:cNvSpPr>
          <p:nvPr>
            <p:ph type="title"/>
          </p:nvPr>
        </p:nvSpPr>
        <p:spPr>
          <a:xfrm>
            <a:off x="669727" y="312540"/>
            <a:ext cx="7804547" cy="151804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3" name="Google Shape;33;p17"/>
          <p:cNvSpPr txBox="1">
            <a:spLocks noGrp="1"/>
          </p:cNvSpPr>
          <p:nvPr>
            <p:ph type="body" idx="1"/>
          </p:nvPr>
        </p:nvSpPr>
        <p:spPr>
          <a:xfrm>
            <a:off x="669727" y="1830588"/>
            <a:ext cx="7804547" cy="4420195"/>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0"/>
              </a:spcBef>
              <a:spcAft>
                <a:spcPts val="0"/>
              </a:spcAft>
              <a:buSzPts val="1400"/>
              <a:buNone/>
              <a:defRPr/>
            </a:lvl1pPr>
            <a:lvl2pPr marL="914400" lvl="1" indent="-228600" algn="l">
              <a:lnSpc>
                <a:spcPct val="150000"/>
              </a:lnSpc>
              <a:spcBef>
                <a:spcPts val="0"/>
              </a:spcBef>
              <a:spcAft>
                <a:spcPts val="0"/>
              </a:spcAft>
              <a:buSzPts val="1400"/>
              <a:buNone/>
              <a:defRPr/>
            </a:lvl2pPr>
            <a:lvl3pPr marL="1371600" lvl="2" indent="-228600" algn="l">
              <a:lnSpc>
                <a:spcPct val="150000"/>
              </a:lnSpc>
              <a:spcBef>
                <a:spcPts val="0"/>
              </a:spcBef>
              <a:spcAft>
                <a:spcPts val="0"/>
              </a:spcAft>
              <a:buSzPts val="1400"/>
              <a:buNone/>
              <a:defRPr/>
            </a:lvl3pPr>
            <a:lvl4pPr marL="1828800" lvl="3" indent="-228600" algn="l">
              <a:lnSpc>
                <a:spcPct val="150000"/>
              </a:lnSpc>
              <a:spcBef>
                <a:spcPts val="0"/>
              </a:spcBef>
              <a:spcAft>
                <a:spcPts val="0"/>
              </a:spcAft>
              <a:buSzPts val="1400"/>
              <a:buNone/>
              <a:defRPr/>
            </a:lvl4pPr>
            <a:lvl5pPr marL="2286000" lvl="4" indent="-228600" algn="l">
              <a:lnSpc>
                <a:spcPct val="150000"/>
              </a:lnSpc>
              <a:spcBef>
                <a:spcPts val="0"/>
              </a:spcBef>
              <a:spcAft>
                <a:spcPts val="0"/>
              </a:spcAft>
              <a:buSzPts val="1400"/>
              <a:buNone/>
              <a:defRPr/>
            </a:lvl5pPr>
            <a:lvl6pPr marL="2743200" lvl="5" indent="-228600" algn="l">
              <a:lnSpc>
                <a:spcPct val="100000"/>
              </a:lnSpc>
              <a:spcBef>
                <a:spcPts val="2953"/>
              </a:spcBef>
              <a:spcAft>
                <a:spcPts val="0"/>
              </a:spcAft>
              <a:buSzPts val="1400"/>
              <a:buNone/>
              <a:defRPr/>
            </a:lvl6pPr>
            <a:lvl7pPr marL="3200400" lvl="6" indent="-228600" algn="l">
              <a:lnSpc>
                <a:spcPct val="100000"/>
              </a:lnSpc>
              <a:spcBef>
                <a:spcPts val="2953"/>
              </a:spcBef>
              <a:spcAft>
                <a:spcPts val="0"/>
              </a:spcAft>
              <a:buSzPts val="1400"/>
              <a:buNone/>
              <a:defRPr/>
            </a:lvl7pPr>
            <a:lvl8pPr marL="3657600" lvl="7" indent="-228600" algn="l">
              <a:lnSpc>
                <a:spcPct val="100000"/>
              </a:lnSpc>
              <a:spcBef>
                <a:spcPts val="2953"/>
              </a:spcBef>
              <a:spcAft>
                <a:spcPts val="0"/>
              </a:spcAft>
              <a:buSzPts val="1400"/>
              <a:buNone/>
              <a:defRPr/>
            </a:lvl8pPr>
            <a:lvl9pPr marL="4114800" lvl="8" indent="-228600" algn="l">
              <a:lnSpc>
                <a:spcPct val="100000"/>
              </a:lnSpc>
              <a:spcBef>
                <a:spcPts val="2953"/>
              </a:spcBef>
              <a:spcAft>
                <a:spcPts val="0"/>
              </a:spcAft>
              <a:buSzPts val="1400"/>
              <a:buNone/>
              <a:defRPr/>
            </a:lvl9pPr>
          </a:lstStyle>
          <a:p>
            <a:endParaRPr/>
          </a:p>
        </p:txBody>
      </p:sp>
    </p:spTree>
    <p:extLst>
      <p:ext uri="{BB962C8B-B14F-4D97-AF65-F5344CB8AC3E}">
        <p14:creationId xmlns:p14="http://schemas.microsoft.com/office/powerpoint/2010/main" val="10113107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el en tekst 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274A64-D7C1-C44D-9CFD-7A0F744FBB8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4263830-61FB-4143-BB60-863547DA202C}"/>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662839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el, opsomming en foto">
  <p:cSld name="Titel, opsomming en foto">
    <p:spTree>
      <p:nvGrpSpPr>
        <p:cNvPr id="1" name="Shape 39"/>
        <p:cNvGrpSpPr/>
        <p:nvPr/>
      </p:nvGrpSpPr>
      <p:grpSpPr>
        <a:xfrm>
          <a:off x="0" y="0"/>
          <a:ext cx="0" cy="0"/>
          <a:chOff x="0" y="0"/>
          <a:chExt cx="0" cy="0"/>
        </a:xfrm>
      </p:grpSpPr>
      <p:sp>
        <p:nvSpPr>
          <p:cNvPr id="40" name="Google Shape;40;p19"/>
          <p:cNvSpPr txBox="1">
            <a:spLocks noGrp="1"/>
          </p:cNvSpPr>
          <p:nvPr>
            <p:ph type="title"/>
          </p:nvPr>
        </p:nvSpPr>
        <p:spPr>
          <a:xfrm>
            <a:off x="669727" y="312540"/>
            <a:ext cx="7804547" cy="937688"/>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1" name="Google Shape;41;p19"/>
          <p:cNvSpPr txBox="1">
            <a:spLocks noGrp="1"/>
          </p:cNvSpPr>
          <p:nvPr>
            <p:ph type="body" idx="1"/>
          </p:nvPr>
        </p:nvSpPr>
        <p:spPr>
          <a:xfrm>
            <a:off x="669726" y="1830588"/>
            <a:ext cx="3750469" cy="4420195"/>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0"/>
              </a:spcBef>
              <a:spcAft>
                <a:spcPts val="0"/>
              </a:spcAft>
              <a:buSzPts val="1400"/>
              <a:buNone/>
              <a:defRPr sz="2200"/>
            </a:lvl1pPr>
            <a:lvl2pPr marL="914400" lvl="1" indent="-228600" algn="l">
              <a:lnSpc>
                <a:spcPct val="150000"/>
              </a:lnSpc>
              <a:spcBef>
                <a:spcPts val="0"/>
              </a:spcBef>
              <a:spcAft>
                <a:spcPts val="0"/>
              </a:spcAft>
              <a:buSzPts val="1400"/>
              <a:buNone/>
              <a:defRPr sz="2200"/>
            </a:lvl2pPr>
            <a:lvl3pPr marL="1371600" lvl="2" indent="-228600" algn="l">
              <a:lnSpc>
                <a:spcPct val="150000"/>
              </a:lnSpc>
              <a:spcBef>
                <a:spcPts val="0"/>
              </a:spcBef>
              <a:spcAft>
                <a:spcPts val="0"/>
              </a:spcAft>
              <a:buSzPts val="1400"/>
              <a:buNone/>
              <a:defRPr sz="2200"/>
            </a:lvl3pPr>
            <a:lvl4pPr marL="1828800" lvl="3" indent="-228600" algn="l">
              <a:lnSpc>
                <a:spcPct val="150000"/>
              </a:lnSpc>
              <a:spcBef>
                <a:spcPts val="0"/>
              </a:spcBef>
              <a:spcAft>
                <a:spcPts val="0"/>
              </a:spcAft>
              <a:buSzPts val="1400"/>
              <a:buNone/>
              <a:defRPr sz="2200"/>
            </a:lvl4pPr>
            <a:lvl5pPr marL="2286000" lvl="4" indent="-228600" algn="l">
              <a:lnSpc>
                <a:spcPct val="150000"/>
              </a:lnSpc>
              <a:spcBef>
                <a:spcPts val="0"/>
              </a:spcBef>
              <a:spcAft>
                <a:spcPts val="0"/>
              </a:spcAft>
              <a:buSzPts val="1400"/>
              <a:buNone/>
              <a:defRPr sz="2200"/>
            </a:lvl5pPr>
            <a:lvl6pPr marL="2743200" lvl="5" indent="-228600" algn="l">
              <a:lnSpc>
                <a:spcPct val="100000"/>
              </a:lnSpc>
              <a:spcBef>
                <a:spcPts val="2953"/>
              </a:spcBef>
              <a:spcAft>
                <a:spcPts val="0"/>
              </a:spcAft>
              <a:buSzPts val="1400"/>
              <a:buNone/>
              <a:defRPr/>
            </a:lvl6pPr>
            <a:lvl7pPr marL="3200400" lvl="6" indent="-228600" algn="l">
              <a:lnSpc>
                <a:spcPct val="100000"/>
              </a:lnSpc>
              <a:spcBef>
                <a:spcPts val="2953"/>
              </a:spcBef>
              <a:spcAft>
                <a:spcPts val="0"/>
              </a:spcAft>
              <a:buSzPts val="1400"/>
              <a:buNone/>
              <a:defRPr/>
            </a:lvl7pPr>
            <a:lvl8pPr marL="3657600" lvl="7" indent="-228600" algn="l">
              <a:lnSpc>
                <a:spcPct val="100000"/>
              </a:lnSpc>
              <a:spcBef>
                <a:spcPts val="2953"/>
              </a:spcBef>
              <a:spcAft>
                <a:spcPts val="0"/>
              </a:spcAft>
              <a:buSzPts val="1400"/>
              <a:buNone/>
              <a:defRPr/>
            </a:lvl8pPr>
            <a:lvl9pPr marL="4114800" lvl="8" indent="-228600" algn="l">
              <a:lnSpc>
                <a:spcPct val="100000"/>
              </a:lnSpc>
              <a:spcBef>
                <a:spcPts val="2953"/>
              </a:spcBef>
              <a:spcAft>
                <a:spcPts val="0"/>
              </a:spcAft>
              <a:buSzPts val="1400"/>
              <a:buNone/>
              <a:defRPr/>
            </a:lvl9pPr>
          </a:lstStyle>
          <a:p>
            <a:endParaRPr/>
          </a:p>
        </p:txBody>
      </p:sp>
      <p:pic>
        <p:nvPicPr>
          <p:cNvPr id="2" name="Google Shape;27;p16">
            <a:extLst>
              <a:ext uri="{FF2B5EF4-FFF2-40B4-BE49-F238E27FC236}">
                <a16:creationId xmlns:a16="http://schemas.microsoft.com/office/drawing/2014/main" id="{ECC8324F-FB94-DA5E-3CE6-3E57154B8DDC}"/>
              </a:ext>
            </a:extLst>
          </p:cNvPr>
          <p:cNvPicPr preferRelativeResize="0"/>
          <p:nvPr userDrawn="1"/>
        </p:nvPicPr>
        <p:blipFill rotWithShape="1">
          <a:blip r:embed="rId2">
            <a:alphaModFix/>
          </a:blip>
          <a:srcRect/>
          <a:stretch/>
        </p:blipFill>
        <p:spPr>
          <a:xfrm>
            <a:off x="6549427" y="4516340"/>
            <a:ext cx="3747947" cy="2810399"/>
          </a:xfrm>
          <a:prstGeom prst="rect">
            <a:avLst/>
          </a:prstGeom>
          <a:noFill/>
          <a:ln>
            <a:noFill/>
          </a:ln>
        </p:spPr>
      </p:pic>
      <p:sp>
        <p:nvSpPr>
          <p:cNvPr id="3" name="Google Shape;30;p16">
            <a:extLst>
              <a:ext uri="{FF2B5EF4-FFF2-40B4-BE49-F238E27FC236}">
                <a16:creationId xmlns:a16="http://schemas.microsoft.com/office/drawing/2014/main" id="{C5D9ABA2-76C9-79E2-0425-F26CA13447ED}"/>
              </a:ext>
            </a:extLst>
          </p:cNvPr>
          <p:cNvSpPr/>
          <p:nvPr userDrawn="1"/>
        </p:nvSpPr>
        <p:spPr>
          <a:xfrm>
            <a:off x="-6733" y="6424735"/>
            <a:ext cx="9157465" cy="442195"/>
          </a:xfrm>
          <a:prstGeom prst="rect">
            <a:avLst/>
          </a:prstGeom>
          <a:solidFill>
            <a:srgbClr val="273E71"/>
          </a:solidFill>
          <a:ln>
            <a:noFill/>
          </a:ln>
          <a:effectLst>
            <a:outerShdw blurRad="38100" dist="25400" dir="5400000" rotWithShape="0">
              <a:srgbClr val="000000">
                <a:alpha val="49019"/>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EB7420"/>
              </a:solidFill>
              <a:latin typeface="Arial"/>
              <a:ea typeface="Arial"/>
              <a:cs typeface="Arial"/>
              <a:sym typeface="Arial"/>
            </a:endParaRPr>
          </a:p>
        </p:txBody>
      </p:sp>
    </p:spTree>
    <p:extLst>
      <p:ext uri="{BB962C8B-B14F-4D97-AF65-F5344CB8AC3E}">
        <p14:creationId xmlns:p14="http://schemas.microsoft.com/office/powerpoint/2010/main" val="4092148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el, opsomming en foto" preserve="1" userDrawn="1">
  <p:cSld name="1_Titel, opsomming en foto">
    <p:spTree>
      <p:nvGrpSpPr>
        <p:cNvPr id="1" name="Shape 39"/>
        <p:cNvGrpSpPr/>
        <p:nvPr/>
      </p:nvGrpSpPr>
      <p:grpSpPr>
        <a:xfrm>
          <a:off x="0" y="0"/>
          <a:ext cx="0" cy="0"/>
          <a:chOff x="0" y="0"/>
          <a:chExt cx="0" cy="0"/>
        </a:xfrm>
      </p:grpSpPr>
      <p:sp>
        <p:nvSpPr>
          <p:cNvPr id="4" name="Rechthoek 3">
            <a:extLst>
              <a:ext uri="{FF2B5EF4-FFF2-40B4-BE49-F238E27FC236}">
                <a16:creationId xmlns:a16="http://schemas.microsoft.com/office/drawing/2014/main" id="{425723CD-B7B4-26F9-E48D-5DD45A8A09AD}"/>
              </a:ext>
            </a:extLst>
          </p:cNvPr>
          <p:cNvSpPr/>
          <p:nvPr userDrawn="1"/>
        </p:nvSpPr>
        <p:spPr>
          <a:xfrm>
            <a:off x="0" y="0"/>
            <a:ext cx="9144000" cy="2847474"/>
          </a:xfrm>
          <a:prstGeom prst="rect">
            <a:avLst/>
          </a:prstGeom>
          <a:solidFill>
            <a:srgbClr val="273E7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F9FE6E34-8465-64C7-30A1-D5D7205E1E51}"/>
              </a:ext>
            </a:extLst>
          </p:cNvPr>
          <p:cNvSpPr/>
          <p:nvPr userDrawn="1"/>
        </p:nvSpPr>
        <p:spPr>
          <a:xfrm>
            <a:off x="0" y="2839453"/>
            <a:ext cx="9144000" cy="4018547"/>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6535917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6"/>
        <p:cNvGrpSpPr/>
        <p:nvPr/>
      </p:nvGrpSpPr>
      <p:grpSpPr>
        <a:xfrm>
          <a:off x="0" y="0"/>
          <a:ext cx="0" cy="0"/>
          <a:chOff x="0" y="0"/>
          <a:chExt cx="0" cy="0"/>
        </a:xfrm>
      </p:grpSpPr>
      <p:pic>
        <p:nvPicPr>
          <p:cNvPr id="27" name="Google Shape;27;p16"/>
          <p:cNvPicPr preferRelativeResize="0"/>
          <p:nvPr/>
        </p:nvPicPr>
        <p:blipFill rotWithShape="1">
          <a:blip r:embed="rId6">
            <a:alphaModFix/>
          </a:blip>
          <a:srcRect/>
          <a:stretch/>
        </p:blipFill>
        <p:spPr>
          <a:xfrm>
            <a:off x="6549427" y="4516340"/>
            <a:ext cx="3747947" cy="2810399"/>
          </a:xfrm>
          <a:prstGeom prst="rect">
            <a:avLst/>
          </a:prstGeom>
          <a:noFill/>
          <a:ln>
            <a:noFill/>
          </a:ln>
        </p:spPr>
      </p:pic>
      <p:sp>
        <p:nvSpPr>
          <p:cNvPr id="28" name="Google Shape;28;p16"/>
          <p:cNvSpPr txBox="1">
            <a:spLocks noGrp="1"/>
          </p:cNvSpPr>
          <p:nvPr>
            <p:ph type="title"/>
          </p:nvPr>
        </p:nvSpPr>
        <p:spPr>
          <a:xfrm>
            <a:off x="669727" y="312540"/>
            <a:ext cx="7804547" cy="1518047"/>
          </a:xfrm>
          <a:prstGeom prst="rect">
            <a:avLst/>
          </a:prstGeom>
          <a:noFill/>
          <a:ln>
            <a:noFill/>
          </a:ln>
        </p:spPr>
        <p:txBody>
          <a:bodyPr spcFirstLastPara="1" wrap="square" lIns="0" tIns="0" rIns="0" bIns="0" anchor="ctr" anchorCtr="0">
            <a:normAutofit/>
          </a:bodyPr>
          <a:lstStyle>
            <a:lvl1pPr marR="0" lvl="0" algn="ctr" rtl="0">
              <a:lnSpc>
                <a:spcPct val="100000"/>
              </a:lnSpc>
              <a:spcBef>
                <a:spcPts val="0"/>
              </a:spcBef>
              <a:spcAft>
                <a:spcPts val="0"/>
              </a:spcAft>
              <a:buClr>
                <a:srgbClr val="000000"/>
              </a:buClr>
              <a:buSzPts val="1400"/>
              <a:buFont typeface="Arial"/>
              <a:buNone/>
              <a:defRPr sz="5600" b="0" i="0" u="none" strike="noStrike" cap="none">
                <a:solidFill>
                  <a:srgbClr val="F1791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5600" b="0" i="0" u="none" strike="noStrike" cap="none">
                <a:solidFill>
                  <a:srgbClr val="F1791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5600" b="0" i="0" u="none" strike="noStrike" cap="none">
                <a:solidFill>
                  <a:srgbClr val="F1791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5600" b="0" i="0" u="none" strike="noStrike" cap="none">
                <a:solidFill>
                  <a:srgbClr val="F1791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5600" b="0" i="0" u="none" strike="noStrike" cap="none">
                <a:solidFill>
                  <a:srgbClr val="F1791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5600" b="0" i="0" u="none" strike="noStrike" cap="none">
                <a:solidFill>
                  <a:srgbClr val="F1791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5600" b="0" i="0" u="none" strike="noStrike" cap="none">
                <a:solidFill>
                  <a:srgbClr val="F1791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5600" b="0" i="0" u="none" strike="noStrike" cap="none">
                <a:solidFill>
                  <a:srgbClr val="F1791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5600" b="0" i="0" u="none" strike="noStrike" cap="none">
                <a:solidFill>
                  <a:srgbClr val="F17912"/>
                </a:solidFill>
                <a:latin typeface="Arial"/>
                <a:ea typeface="Arial"/>
                <a:cs typeface="Arial"/>
                <a:sym typeface="Arial"/>
              </a:defRPr>
            </a:lvl9pPr>
          </a:lstStyle>
          <a:p>
            <a:endParaRPr/>
          </a:p>
        </p:txBody>
      </p:sp>
      <p:sp>
        <p:nvSpPr>
          <p:cNvPr id="29" name="Google Shape;29;p16"/>
          <p:cNvSpPr txBox="1">
            <a:spLocks noGrp="1"/>
          </p:cNvSpPr>
          <p:nvPr>
            <p:ph type="body" idx="1"/>
          </p:nvPr>
        </p:nvSpPr>
        <p:spPr>
          <a:xfrm>
            <a:off x="669727" y="1830588"/>
            <a:ext cx="7804547" cy="4420195"/>
          </a:xfrm>
          <a:prstGeom prst="rect">
            <a:avLst/>
          </a:prstGeom>
          <a:noFill/>
          <a:ln>
            <a:noFill/>
          </a:ln>
        </p:spPr>
        <p:txBody>
          <a:bodyPr spcFirstLastPara="1" wrap="square" lIns="0" tIns="0" rIns="0" bIns="0" anchor="t" anchorCtr="0">
            <a:normAutofit/>
          </a:bodyPr>
          <a:lstStyle>
            <a:lvl1pPr marL="457200" marR="0" lvl="0" indent="-228600" algn="l" rtl="0">
              <a:lnSpc>
                <a:spcPct val="150000"/>
              </a:lnSpc>
              <a:spcBef>
                <a:spcPts val="0"/>
              </a:spcBef>
              <a:spcAft>
                <a:spcPts val="0"/>
              </a:spcAft>
              <a:buClr>
                <a:srgbClr val="000000"/>
              </a:buClr>
              <a:buSzPts val="1400"/>
              <a:buFont typeface="Arial"/>
              <a:buNone/>
              <a:defRPr sz="2500" b="0" i="0" u="none" strike="noStrike" cap="none">
                <a:solidFill>
                  <a:srgbClr val="000000"/>
                </a:solidFill>
                <a:latin typeface="Arial"/>
                <a:ea typeface="Arial"/>
                <a:cs typeface="Arial"/>
                <a:sym typeface="Arial"/>
              </a:defRPr>
            </a:lvl1pPr>
            <a:lvl2pPr marL="914400" marR="0" lvl="1" indent="-228600" algn="l" rtl="0">
              <a:lnSpc>
                <a:spcPct val="150000"/>
              </a:lnSpc>
              <a:spcBef>
                <a:spcPts val="0"/>
              </a:spcBef>
              <a:spcAft>
                <a:spcPts val="0"/>
              </a:spcAft>
              <a:buClr>
                <a:srgbClr val="000000"/>
              </a:buClr>
              <a:buSzPts val="1400"/>
              <a:buFont typeface="Arial"/>
              <a:buNone/>
              <a:defRPr sz="2500" b="0" i="0" u="none" strike="noStrike" cap="none">
                <a:solidFill>
                  <a:srgbClr val="000000"/>
                </a:solidFill>
                <a:latin typeface="Arial"/>
                <a:ea typeface="Arial"/>
                <a:cs typeface="Arial"/>
                <a:sym typeface="Arial"/>
              </a:defRPr>
            </a:lvl2pPr>
            <a:lvl3pPr marL="1371600" marR="0" lvl="2" indent="-228600" algn="l" rtl="0">
              <a:lnSpc>
                <a:spcPct val="150000"/>
              </a:lnSpc>
              <a:spcBef>
                <a:spcPts val="0"/>
              </a:spcBef>
              <a:spcAft>
                <a:spcPts val="0"/>
              </a:spcAft>
              <a:buClr>
                <a:srgbClr val="000000"/>
              </a:buClr>
              <a:buSzPts val="1400"/>
              <a:buFont typeface="Arial"/>
              <a:buNone/>
              <a:defRPr sz="2500" b="0" i="0" u="none" strike="noStrike" cap="none">
                <a:solidFill>
                  <a:srgbClr val="000000"/>
                </a:solidFill>
                <a:latin typeface="Arial"/>
                <a:ea typeface="Arial"/>
                <a:cs typeface="Arial"/>
                <a:sym typeface="Arial"/>
              </a:defRPr>
            </a:lvl3pPr>
            <a:lvl4pPr marL="1828800" marR="0" lvl="3" indent="-228600" algn="l" rtl="0">
              <a:lnSpc>
                <a:spcPct val="150000"/>
              </a:lnSpc>
              <a:spcBef>
                <a:spcPts val="0"/>
              </a:spcBef>
              <a:spcAft>
                <a:spcPts val="0"/>
              </a:spcAft>
              <a:buClr>
                <a:srgbClr val="000000"/>
              </a:buClr>
              <a:buSzPts val="1400"/>
              <a:buFont typeface="Arial"/>
              <a:buNone/>
              <a:defRPr sz="2500" b="0" i="0" u="none" strike="noStrike" cap="none">
                <a:solidFill>
                  <a:srgbClr val="000000"/>
                </a:solidFill>
                <a:latin typeface="Arial"/>
                <a:ea typeface="Arial"/>
                <a:cs typeface="Arial"/>
                <a:sym typeface="Arial"/>
              </a:defRPr>
            </a:lvl4pPr>
            <a:lvl5pPr marL="2286000" marR="0" lvl="4" indent="-228600" algn="l" rtl="0">
              <a:lnSpc>
                <a:spcPct val="150000"/>
              </a:lnSpc>
              <a:spcBef>
                <a:spcPts val="0"/>
              </a:spcBef>
              <a:spcAft>
                <a:spcPts val="0"/>
              </a:spcAft>
              <a:buClr>
                <a:srgbClr val="000000"/>
              </a:buClr>
              <a:buSzPts val="1400"/>
              <a:buFont typeface="Arial"/>
              <a:buNone/>
              <a:defRPr sz="2500" b="0" i="0" u="none" strike="noStrike" cap="none">
                <a:solidFill>
                  <a:srgbClr val="000000"/>
                </a:solidFill>
                <a:latin typeface="Arial"/>
                <a:ea typeface="Arial"/>
                <a:cs typeface="Arial"/>
                <a:sym typeface="Arial"/>
              </a:defRPr>
            </a:lvl5pPr>
            <a:lvl6pPr marL="2743200" marR="0" lvl="5" indent="-228600" algn="l" rtl="0">
              <a:lnSpc>
                <a:spcPct val="100000"/>
              </a:lnSpc>
              <a:spcBef>
                <a:spcPts val="2953"/>
              </a:spcBef>
              <a:spcAft>
                <a:spcPts val="0"/>
              </a:spcAft>
              <a:buClr>
                <a:srgbClr val="000000"/>
              </a:buClr>
              <a:buSzPts val="1400"/>
              <a:buFont typeface="Arial"/>
              <a:buNone/>
              <a:defRPr sz="2500" b="0" i="0" u="none" strike="noStrike" cap="none">
                <a:solidFill>
                  <a:srgbClr val="000000"/>
                </a:solidFill>
                <a:latin typeface="Arial"/>
                <a:ea typeface="Arial"/>
                <a:cs typeface="Arial"/>
                <a:sym typeface="Arial"/>
              </a:defRPr>
            </a:lvl6pPr>
            <a:lvl7pPr marL="3200400" marR="0" lvl="6" indent="-228600" algn="l" rtl="0">
              <a:lnSpc>
                <a:spcPct val="100000"/>
              </a:lnSpc>
              <a:spcBef>
                <a:spcPts val="2953"/>
              </a:spcBef>
              <a:spcAft>
                <a:spcPts val="0"/>
              </a:spcAft>
              <a:buClr>
                <a:srgbClr val="000000"/>
              </a:buClr>
              <a:buSzPts val="1400"/>
              <a:buFont typeface="Arial"/>
              <a:buNone/>
              <a:defRPr sz="2500" b="0" i="0" u="none" strike="noStrike" cap="none">
                <a:solidFill>
                  <a:srgbClr val="000000"/>
                </a:solidFill>
                <a:latin typeface="Arial"/>
                <a:ea typeface="Arial"/>
                <a:cs typeface="Arial"/>
                <a:sym typeface="Arial"/>
              </a:defRPr>
            </a:lvl7pPr>
            <a:lvl8pPr marL="3657600" marR="0" lvl="7" indent="-228600" algn="l" rtl="0">
              <a:lnSpc>
                <a:spcPct val="100000"/>
              </a:lnSpc>
              <a:spcBef>
                <a:spcPts val="2953"/>
              </a:spcBef>
              <a:spcAft>
                <a:spcPts val="0"/>
              </a:spcAft>
              <a:buClr>
                <a:srgbClr val="000000"/>
              </a:buClr>
              <a:buSzPts val="1400"/>
              <a:buFont typeface="Arial"/>
              <a:buNone/>
              <a:defRPr sz="2500" b="0" i="0" u="none" strike="noStrike" cap="none">
                <a:solidFill>
                  <a:srgbClr val="000000"/>
                </a:solidFill>
                <a:latin typeface="Arial"/>
                <a:ea typeface="Arial"/>
                <a:cs typeface="Arial"/>
                <a:sym typeface="Arial"/>
              </a:defRPr>
            </a:lvl8pPr>
            <a:lvl9pPr marL="4114800" marR="0" lvl="8" indent="-228600" algn="l" rtl="0">
              <a:lnSpc>
                <a:spcPct val="100000"/>
              </a:lnSpc>
              <a:spcBef>
                <a:spcPts val="2953"/>
              </a:spcBef>
              <a:spcAft>
                <a:spcPts val="0"/>
              </a:spcAft>
              <a:buClr>
                <a:srgbClr val="000000"/>
              </a:buClr>
              <a:buSzPts val="1400"/>
              <a:buFont typeface="Arial"/>
              <a:buNone/>
              <a:defRPr sz="2500" b="0" i="0" u="none" strike="noStrike" cap="none">
                <a:solidFill>
                  <a:srgbClr val="000000"/>
                </a:solidFill>
                <a:latin typeface="Arial"/>
                <a:ea typeface="Arial"/>
                <a:cs typeface="Arial"/>
                <a:sym typeface="Arial"/>
              </a:defRPr>
            </a:lvl9pPr>
          </a:lstStyle>
          <a:p>
            <a:endParaRPr/>
          </a:p>
        </p:txBody>
      </p:sp>
      <p:sp>
        <p:nvSpPr>
          <p:cNvPr id="30" name="Google Shape;30;p16"/>
          <p:cNvSpPr/>
          <p:nvPr/>
        </p:nvSpPr>
        <p:spPr>
          <a:xfrm>
            <a:off x="-6733" y="6424735"/>
            <a:ext cx="9157465" cy="442195"/>
          </a:xfrm>
          <a:prstGeom prst="rect">
            <a:avLst/>
          </a:prstGeom>
          <a:solidFill>
            <a:srgbClr val="273E71"/>
          </a:solidFill>
          <a:ln>
            <a:noFill/>
          </a:ln>
          <a:effectLst>
            <a:outerShdw blurRad="38100" dist="25400" dir="5400000" rotWithShape="0">
              <a:srgbClr val="000000">
                <a:alpha val="49019"/>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EB7420"/>
              </a:solidFill>
              <a:latin typeface="Arial"/>
              <a:ea typeface="Arial"/>
              <a:cs typeface="Arial"/>
              <a:sym typeface="Arial"/>
            </a:endParaRPr>
          </a:p>
        </p:txBody>
      </p:sp>
    </p:spTree>
    <p:extLst>
      <p:ext uri="{BB962C8B-B14F-4D97-AF65-F5344CB8AC3E}">
        <p14:creationId xmlns:p14="http://schemas.microsoft.com/office/powerpoint/2010/main" val="2131478319"/>
      </p:ext>
    </p:extLst>
  </p:cSld>
  <p:clrMap bg1="lt1" tx1="dk1" bg2="dk2" tx2="lt2" accent1="accent1" accent2="accent2" accent3="accent3" accent4="accent4" accent5="accent5" accent6="accent6" hlink="hlink" folHlink="folHlink"/>
  <p:sldLayoutIdLst>
    <p:sldLayoutId id="2147483658" r:id="rId1"/>
    <p:sldLayoutId id="2147483666" r:id="rId2"/>
    <p:sldLayoutId id="2147483667" r:id="rId3"/>
    <p:sldLayoutId id="2147483668"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hyperlink" Target="https://www.markant.org/assets/2021/01/463343MAR_folder_3_minutencheck.pdf" TargetMode="External"/><Relationship Id="rId4" Type="http://schemas.openxmlformats.org/officeDocument/2006/relationships/hyperlink" Target="https://mantelzorgtest.n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9539F2EA-922F-5D08-DA4B-3C1EF8FABDC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9213" y="825500"/>
            <a:ext cx="2832100" cy="939800"/>
          </a:xfrm>
          <a:prstGeom prst="rect">
            <a:avLst/>
          </a:prstGeom>
        </p:spPr>
      </p:pic>
      <p:cxnSp>
        <p:nvCxnSpPr>
          <p:cNvPr id="12" name="Rechte verbindingslijn 11">
            <a:extLst>
              <a:ext uri="{FF2B5EF4-FFF2-40B4-BE49-F238E27FC236}">
                <a16:creationId xmlns:a16="http://schemas.microsoft.com/office/drawing/2014/main" id="{2A881BBE-C8DA-4E27-78E3-48A33594590F}"/>
              </a:ext>
            </a:extLst>
          </p:cNvPr>
          <p:cNvCxnSpPr/>
          <p:nvPr/>
        </p:nvCxnSpPr>
        <p:spPr>
          <a:xfrm>
            <a:off x="3593432" y="866274"/>
            <a:ext cx="0" cy="986589"/>
          </a:xfrm>
          <a:prstGeom prst="line">
            <a:avLst/>
          </a:prstGeom>
          <a:ln w="19050">
            <a:solidFill>
              <a:srgbClr val="C0DFE9"/>
            </a:solidFill>
          </a:ln>
        </p:spPr>
        <p:style>
          <a:lnRef idx="1">
            <a:schemeClr val="accent1"/>
          </a:lnRef>
          <a:fillRef idx="0">
            <a:schemeClr val="accent1"/>
          </a:fillRef>
          <a:effectRef idx="0">
            <a:schemeClr val="accent1"/>
          </a:effectRef>
          <a:fontRef idx="minor">
            <a:schemeClr val="tx1"/>
          </a:fontRef>
        </p:style>
      </p:cxnSp>
      <p:pic>
        <p:nvPicPr>
          <p:cNvPr id="14" name="Afbeelding 13" descr="Afbeelding met Lettertype, Graphics, logo, symbool&#10;&#10;Automatisch gegenereerde beschrijving">
            <a:extLst>
              <a:ext uri="{FF2B5EF4-FFF2-40B4-BE49-F238E27FC236}">
                <a16:creationId xmlns:a16="http://schemas.microsoft.com/office/drawing/2014/main" id="{FDCA879A-C7B3-7D68-AAFD-A39FC19B06B7}"/>
              </a:ext>
            </a:extLst>
          </p:cNvPr>
          <p:cNvPicPr>
            <a:picLocks noChangeAspect="1"/>
          </p:cNvPicPr>
          <p:nvPr/>
        </p:nvPicPr>
        <p:blipFill>
          <a:blip r:embed="rId4"/>
          <a:stretch>
            <a:fillRect/>
          </a:stretch>
        </p:blipFill>
        <p:spPr>
          <a:xfrm>
            <a:off x="3661275" y="761998"/>
            <a:ext cx="3138304" cy="1251953"/>
          </a:xfrm>
          <a:prstGeom prst="rect">
            <a:avLst/>
          </a:prstGeom>
        </p:spPr>
      </p:pic>
      <p:sp>
        <p:nvSpPr>
          <p:cNvPr id="15" name="Google Shape;76;ga14dfc979c_0_9">
            <a:extLst>
              <a:ext uri="{FF2B5EF4-FFF2-40B4-BE49-F238E27FC236}">
                <a16:creationId xmlns:a16="http://schemas.microsoft.com/office/drawing/2014/main" id="{CAB4CD02-4D41-A8A8-AD26-6C9233DD515B}"/>
              </a:ext>
            </a:extLst>
          </p:cNvPr>
          <p:cNvSpPr txBox="1">
            <a:spLocks/>
          </p:cNvSpPr>
          <p:nvPr/>
        </p:nvSpPr>
        <p:spPr>
          <a:xfrm>
            <a:off x="797769" y="3912368"/>
            <a:ext cx="6236694" cy="13806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indent="0">
              <a:buClr>
                <a:srgbClr val="7F7F7F"/>
              </a:buClr>
              <a:buSzPts val="2800"/>
            </a:pPr>
            <a:r>
              <a:rPr lang="nl-NL" sz="4800" b="1" dirty="0">
                <a:solidFill>
                  <a:srgbClr val="ED7300"/>
                </a:solidFill>
                <a:latin typeface="DINOT-Regular" panose="02000503030000020004" pitchFamily="2" charset="77"/>
              </a:rPr>
              <a:t>Werk en Mantelzorg? </a:t>
            </a:r>
            <a:r>
              <a:rPr lang="nl-NL" sz="4000" dirty="0">
                <a:solidFill>
                  <a:srgbClr val="ED7300"/>
                </a:solidFill>
                <a:latin typeface="DINOT-Regular" panose="02000503030000020004" pitchFamily="2" charset="77"/>
              </a:rPr>
              <a:t>Daar praten wij over! </a:t>
            </a:r>
            <a:endParaRPr lang="nl-NL" sz="4400" dirty="0">
              <a:solidFill>
                <a:srgbClr val="ED7300"/>
              </a:solidFill>
              <a:latin typeface="DINOT-Regular" panose="02000503030000020004" pitchFamily="2" charset="77"/>
            </a:endParaRPr>
          </a:p>
        </p:txBody>
      </p:sp>
    </p:spTree>
    <p:extLst>
      <p:ext uri="{BB962C8B-B14F-4D97-AF65-F5344CB8AC3E}">
        <p14:creationId xmlns:p14="http://schemas.microsoft.com/office/powerpoint/2010/main" val="3644098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2C7A21-155E-4C75-4E9B-484AAEAF09EB}"/>
              </a:ext>
            </a:extLst>
          </p:cNvPr>
          <p:cNvSpPr>
            <a:spLocks noGrp="1"/>
          </p:cNvSpPr>
          <p:nvPr>
            <p:ph type="title"/>
          </p:nvPr>
        </p:nvSpPr>
        <p:spPr>
          <a:xfrm>
            <a:off x="900113" y="206523"/>
            <a:ext cx="9110377" cy="1518047"/>
          </a:xfrm>
        </p:spPr>
        <p:txBody>
          <a:bodyPr>
            <a:normAutofit/>
          </a:bodyPr>
          <a:lstStyle/>
          <a:p>
            <a:pPr algn="l"/>
            <a:r>
              <a:rPr lang="nl-NL" sz="3500" dirty="0">
                <a:latin typeface="DINOT-Regular" panose="02000503030000020004" pitchFamily="2" charset="77"/>
              </a:rPr>
              <a:t>Wat is de belasting door mantelzorg?  </a:t>
            </a:r>
          </a:p>
        </p:txBody>
      </p:sp>
      <p:sp>
        <p:nvSpPr>
          <p:cNvPr id="3" name="Tijdelijke aanduiding voor inhoud 2">
            <a:extLst>
              <a:ext uri="{FF2B5EF4-FFF2-40B4-BE49-F238E27FC236}">
                <a16:creationId xmlns:a16="http://schemas.microsoft.com/office/drawing/2014/main" id="{5125504C-7F45-516E-E4FD-BED8F585D4DF}"/>
              </a:ext>
            </a:extLst>
          </p:cNvPr>
          <p:cNvSpPr>
            <a:spLocks noGrp="1"/>
          </p:cNvSpPr>
          <p:nvPr>
            <p:ph idx="1"/>
          </p:nvPr>
        </p:nvSpPr>
        <p:spPr>
          <a:xfrm>
            <a:off x="669726" y="1571865"/>
            <a:ext cx="7804547" cy="4420195"/>
          </a:xfrm>
        </p:spPr>
        <p:txBody>
          <a:bodyPr>
            <a:normAutofit/>
          </a:bodyPr>
          <a:lstStyle/>
          <a:p>
            <a:pPr marL="571500" indent="-342900">
              <a:buFont typeface="Arial" panose="020B0604020202020204" pitchFamily="34" charset="0"/>
              <a:buChar char="•"/>
            </a:pPr>
            <a:r>
              <a:rPr lang="nl-NL" sz="2200" dirty="0">
                <a:solidFill>
                  <a:schemeClr val="bg2"/>
                </a:solidFill>
                <a:latin typeface="DINOT-Regular" panose="02000503030000020004" pitchFamily="2" charset="77"/>
              </a:rPr>
              <a:t>invloed op eigen gezondheid, conditie en energie</a:t>
            </a:r>
          </a:p>
          <a:p>
            <a:pPr marL="571500" indent="-342900">
              <a:buFont typeface="Arial" panose="020B0604020202020204" pitchFamily="34" charset="0"/>
              <a:buChar char="•"/>
            </a:pPr>
            <a:r>
              <a:rPr lang="nl-NL" sz="2200" dirty="0">
                <a:solidFill>
                  <a:schemeClr val="bg2"/>
                </a:solidFill>
                <a:latin typeface="DINOT-Regular" panose="02000503030000020004" pitchFamily="2" charset="77"/>
              </a:rPr>
              <a:t>mantelzorg kent negatieve gevoelens (rouw)</a:t>
            </a:r>
          </a:p>
          <a:p>
            <a:pPr marL="571500" indent="-342900">
              <a:buFont typeface="Arial" panose="020B0604020202020204" pitchFamily="34" charset="0"/>
              <a:buChar char="•"/>
            </a:pPr>
            <a:r>
              <a:rPr lang="nl-NL" sz="2200" dirty="0">
                <a:solidFill>
                  <a:schemeClr val="bg2"/>
                </a:solidFill>
                <a:latin typeface="DINOT-Regular" panose="02000503030000020004" pitchFamily="2" charset="77"/>
              </a:rPr>
              <a:t>weinig tijd en ruimte voor eigen sociale contacten</a:t>
            </a:r>
          </a:p>
          <a:p>
            <a:pPr marL="571500" indent="-342900">
              <a:buFont typeface="Arial" panose="020B0604020202020204" pitchFamily="34" charset="0"/>
              <a:buChar char="•"/>
            </a:pPr>
            <a:r>
              <a:rPr lang="nl-NL" sz="2200" dirty="0">
                <a:solidFill>
                  <a:schemeClr val="bg2"/>
                </a:solidFill>
                <a:latin typeface="DINOT-Regular" panose="02000503030000020004" pitchFamily="2" charset="77"/>
              </a:rPr>
              <a:t>ervaren van stress en tijdsdruk </a:t>
            </a:r>
          </a:p>
          <a:p>
            <a:pPr marL="571500" indent="-342900">
              <a:buFont typeface="Arial" panose="020B0604020202020204" pitchFamily="34" charset="0"/>
              <a:buChar char="•"/>
            </a:pPr>
            <a:r>
              <a:rPr lang="nl-NL" sz="2200" dirty="0">
                <a:solidFill>
                  <a:schemeClr val="bg2"/>
                </a:solidFill>
                <a:latin typeface="DINOT-Regular" panose="02000503030000020004" pitchFamily="2" charset="77"/>
              </a:rPr>
              <a:t>minder tijd voor eigen persoonlijke ontwikkeling</a:t>
            </a:r>
          </a:p>
          <a:p>
            <a:pPr marL="571500" indent="-342900">
              <a:buFont typeface="Arial" panose="020B0604020202020204" pitchFamily="34" charset="0"/>
              <a:buChar char="•"/>
            </a:pPr>
            <a:r>
              <a:rPr lang="nl-NL" sz="2200" dirty="0">
                <a:solidFill>
                  <a:schemeClr val="bg2"/>
                </a:solidFill>
                <a:latin typeface="DINOT-Regular" panose="02000503030000020004" pitchFamily="2" charset="77"/>
              </a:rPr>
              <a:t>belasting ook voor collega’s en team</a:t>
            </a:r>
          </a:p>
        </p:txBody>
      </p:sp>
      <p:pic>
        <p:nvPicPr>
          <p:cNvPr id="4" name="Picture 2">
            <a:extLst>
              <a:ext uri="{FF2B5EF4-FFF2-40B4-BE49-F238E27FC236}">
                <a16:creationId xmlns:a16="http://schemas.microsoft.com/office/drawing/2014/main" id="{97147A9D-0590-958C-BFFD-D4FB97E797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2880" y="4601071"/>
            <a:ext cx="2169373" cy="1840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4">
            <a:extLst>
              <a:ext uri="{FF2B5EF4-FFF2-40B4-BE49-F238E27FC236}">
                <a16:creationId xmlns:a16="http://schemas.microsoft.com/office/drawing/2014/main" id="{3F9D0DDF-38AB-FD2D-4B79-19A09CD4B9BA}"/>
              </a:ext>
            </a:extLst>
          </p:cNvPr>
          <p:cNvPicPr>
            <a:picLocks noChangeAspect="1"/>
          </p:cNvPicPr>
          <p:nvPr/>
        </p:nvPicPr>
        <p:blipFill>
          <a:blip r:embed="rId3"/>
          <a:stretch>
            <a:fillRect/>
          </a:stretch>
        </p:blipFill>
        <p:spPr>
          <a:xfrm>
            <a:off x="-520977" y="4506698"/>
            <a:ext cx="2169373" cy="2616010"/>
          </a:xfrm>
          <a:prstGeom prst="rect">
            <a:avLst/>
          </a:prstGeom>
        </p:spPr>
      </p:pic>
    </p:spTree>
    <p:extLst>
      <p:ext uri="{BB962C8B-B14F-4D97-AF65-F5344CB8AC3E}">
        <p14:creationId xmlns:p14="http://schemas.microsoft.com/office/powerpoint/2010/main" val="296717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2C7A21-155E-4C75-4E9B-484AAEAF09EB}"/>
              </a:ext>
            </a:extLst>
          </p:cNvPr>
          <p:cNvSpPr>
            <a:spLocks noGrp="1"/>
          </p:cNvSpPr>
          <p:nvPr>
            <p:ph type="title"/>
          </p:nvPr>
        </p:nvSpPr>
        <p:spPr>
          <a:xfrm>
            <a:off x="900113" y="206523"/>
            <a:ext cx="9110377" cy="1518047"/>
          </a:xfrm>
        </p:spPr>
        <p:txBody>
          <a:bodyPr>
            <a:normAutofit/>
          </a:bodyPr>
          <a:lstStyle/>
          <a:p>
            <a:pPr algn="l"/>
            <a:r>
              <a:rPr lang="nl-NL" sz="3500" dirty="0">
                <a:latin typeface="DINOT-Regular" panose="02000503030000020004" pitchFamily="2" charset="77"/>
              </a:rPr>
              <a:t>Wat maakt mantelzorg anders?   </a:t>
            </a:r>
          </a:p>
        </p:txBody>
      </p:sp>
      <p:sp>
        <p:nvSpPr>
          <p:cNvPr id="3" name="Tijdelijke aanduiding voor inhoud 2">
            <a:extLst>
              <a:ext uri="{FF2B5EF4-FFF2-40B4-BE49-F238E27FC236}">
                <a16:creationId xmlns:a16="http://schemas.microsoft.com/office/drawing/2014/main" id="{5125504C-7F45-516E-E4FD-BED8F585D4DF}"/>
              </a:ext>
            </a:extLst>
          </p:cNvPr>
          <p:cNvSpPr>
            <a:spLocks noGrp="1"/>
          </p:cNvSpPr>
          <p:nvPr>
            <p:ph idx="1"/>
          </p:nvPr>
        </p:nvSpPr>
        <p:spPr>
          <a:xfrm>
            <a:off x="669726" y="1571865"/>
            <a:ext cx="7804547" cy="4420195"/>
          </a:xfrm>
        </p:spPr>
        <p:txBody>
          <a:bodyPr>
            <a:normAutofit/>
          </a:bodyPr>
          <a:lstStyle/>
          <a:p>
            <a:pPr marL="571500" indent="-342900">
              <a:buFont typeface="Arial" panose="020B0604020202020204" pitchFamily="34" charset="0"/>
              <a:buChar char="•"/>
            </a:pPr>
            <a:r>
              <a:rPr lang="nl-NL" sz="2200" dirty="0">
                <a:solidFill>
                  <a:schemeClr val="bg2"/>
                </a:solidFill>
                <a:latin typeface="DINOT-Regular" panose="02000503030000020004" pitchFamily="2" charset="77"/>
              </a:rPr>
              <a:t>Het komt op je pad, je kiest er niet voor</a:t>
            </a:r>
          </a:p>
          <a:p>
            <a:pPr marL="571500" indent="-342900">
              <a:buFont typeface="Arial" panose="020B0604020202020204" pitchFamily="34" charset="0"/>
              <a:buChar char="•"/>
            </a:pPr>
            <a:r>
              <a:rPr lang="nl-NL" sz="2200" dirty="0">
                <a:solidFill>
                  <a:schemeClr val="bg2"/>
                </a:solidFill>
                <a:latin typeface="DINOT-Regular" panose="02000503030000020004" pitchFamily="2" charset="77"/>
              </a:rPr>
              <a:t>Het is onbetaalde zorg en niet vrijwillig</a:t>
            </a:r>
          </a:p>
          <a:p>
            <a:pPr marL="571500" indent="-342900">
              <a:buFont typeface="Arial" panose="020B0604020202020204" pitchFamily="34" charset="0"/>
              <a:buChar char="•"/>
            </a:pPr>
            <a:r>
              <a:rPr lang="nl-NL" sz="2200" dirty="0">
                <a:solidFill>
                  <a:schemeClr val="bg2"/>
                </a:solidFill>
                <a:latin typeface="DINOT-Regular" panose="02000503030000020004" pitchFamily="2" charset="77"/>
              </a:rPr>
              <a:t>Het kent pieken en dalen</a:t>
            </a:r>
          </a:p>
          <a:p>
            <a:pPr marL="571500" indent="-342900">
              <a:buFont typeface="Arial" panose="020B0604020202020204" pitchFamily="34" charset="0"/>
              <a:buChar char="•"/>
            </a:pPr>
            <a:r>
              <a:rPr lang="nl-NL" sz="2200" dirty="0">
                <a:solidFill>
                  <a:schemeClr val="bg2"/>
                </a:solidFill>
                <a:latin typeface="DINOT-Regular" panose="02000503030000020004" pitchFamily="2" charset="77"/>
              </a:rPr>
              <a:t>Mantelzorg is lichamelijke zorg en /of psychische zorg</a:t>
            </a:r>
          </a:p>
          <a:p>
            <a:pPr marL="571500" indent="-342900">
              <a:buFont typeface="Arial" panose="020B0604020202020204" pitchFamily="34" charset="0"/>
              <a:buChar char="•"/>
            </a:pPr>
            <a:r>
              <a:rPr lang="nl-NL" sz="2200" dirty="0">
                <a:solidFill>
                  <a:schemeClr val="bg2"/>
                </a:solidFill>
                <a:latin typeface="DINOT-Regular" panose="02000503030000020004" pitchFamily="2" charset="77"/>
              </a:rPr>
              <a:t>Taken zijn structureel, oplopend, in een keer</a:t>
            </a:r>
          </a:p>
          <a:p>
            <a:pPr marL="571500" indent="-342900">
              <a:buFont typeface="Arial" panose="020B0604020202020204" pitchFamily="34" charset="0"/>
              <a:buChar char="•"/>
            </a:pPr>
            <a:r>
              <a:rPr lang="nl-NL" sz="2200" dirty="0">
                <a:solidFill>
                  <a:schemeClr val="bg2"/>
                </a:solidFill>
                <a:latin typeface="DINOT-Regular" panose="02000503030000020004" pitchFamily="2" charset="77"/>
              </a:rPr>
              <a:t>Het is langdurig en intensief (geen </a:t>
            </a:r>
            <a:r>
              <a:rPr lang="nl-NL" sz="2200" dirty="0" err="1">
                <a:solidFill>
                  <a:schemeClr val="bg2"/>
                </a:solidFill>
                <a:latin typeface="DINOT-Regular" panose="02000503030000020004" pitchFamily="2" charset="77"/>
              </a:rPr>
              <a:t>quick</a:t>
            </a:r>
            <a:r>
              <a:rPr lang="nl-NL" sz="2200" dirty="0">
                <a:solidFill>
                  <a:schemeClr val="bg2"/>
                </a:solidFill>
                <a:latin typeface="DINOT-Regular" panose="02000503030000020004" pitchFamily="2" charset="77"/>
              </a:rPr>
              <a:t> fix)</a:t>
            </a:r>
          </a:p>
        </p:txBody>
      </p:sp>
    </p:spTree>
    <p:extLst>
      <p:ext uri="{BB962C8B-B14F-4D97-AF65-F5344CB8AC3E}">
        <p14:creationId xmlns:p14="http://schemas.microsoft.com/office/powerpoint/2010/main" val="89058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2C7A21-155E-4C75-4E9B-484AAEAF09EB}"/>
              </a:ext>
            </a:extLst>
          </p:cNvPr>
          <p:cNvSpPr>
            <a:spLocks noGrp="1"/>
          </p:cNvSpPr>
          <p:nvPr>
            <p:ph type="title"/>
          </p:nvPr>
        </p:nvSpPr>
        <p:spPr>
          <a:xfrm>
            <a:off x="900113" y="206523"/>
            <a:ext cx="9110377" cy="1518047"/>
          </a:xfrm>
        </p:spPr>
        <p:txBody>
          <a:bodyPr>
            <a:normAutofit/>
          </a:bodyPr>
          <a:lstStyle/>
          <a:p>
            <a:pPr algn="l"/>
            <a:r>
              <a:rPr lang="nl-NL" sz="3500" dirty="0">
                <a:latin typeface="DINOT-Regular" panose="02000503030000020004" pitchFamily="2" charset="77"/>
              </a:rPr>
              <a:t>Goed om te weten!   </a:t>
            </a:r>
          </a:p>
        </p:txBody>
      </p:sp>
      <p:sp>
        <p:nvSpPr>
          <p:cNvPr id="3" name="Tijdelijke aanduiding voor inhoud 2">
            <a:extLst>
              <a:ext uri="{FF2B5EF4-FFF2-40B4-BE49-F238E27FC236}">
                <a16:creationId xmlns:a16="http://schemas.microsoft.com/office/drawing/2014/main" id="{5125504C-7F45-516E-E4FD-BED8F585D4DF}"/>
              </a:ext>
            </a:extLst>
          </p:cNvPr>
          <p:cNvSpPr>
            <a:spLocks noGrp="1"/>
          </p:cNvSpPr>
          <p:nvPr>
            <p:ph idx="1"/>
          </p:nvPr>
        </p:nvSpPr>
        <p:spPr>
          <a:xfrm>
            <a:off x="666240" y="1569773"/>
            <a:ext cx="8898343" cy="4420195"/>
          </a:xfrm>
        </p:spPr>
        <p:txBody>
          <a:bodyPr>
            <a:normAutofit/>
          </a:bodyPr>
          <a:lstStyle/>
          <a:p>
            <a:pPr marL="571500" indent="-342900">
              <a:buFont typeface="Arial" panose="020B0604020202020204" pitchFamily="34" charset="0"/>
              <a:buChar char="•"/>
            </a:pPr>
            <a:r>
              <a:rPr lang="nl-NL" sz="2200" dirty="0">
                <a:solidFill>
                  <a:schemeClr val="bg2"/>
                </a:solidFill>
                <a:latin typeface="DINOT-Regular" panose="02000503030000020004" pitchFamily="2" charset="77"/>
              </a:rPr>
              <a:t>Medewerkers noemen zichzelf geen mantelzorger</a:t>
            </a:r>
          </a:p>
          <a:p>
            <a:pPr marL="571500" indent="-342900">
              <a:buFont typeface="Arial" panose="020B0604020202020204" pitchFamily="34" charset="0"/>
              <a:buChar char="•"/>
            </a:pPr>
            <a:r>
              <a:rPr lang="nl-NL" sz="2200" dirty="0">
                <a:solidFill>
                  <a:schemeClr val="bg2"/>
                </a:solidFill>
                <a:latin typeface="DINOT-Regular" panose="02000503030000020004" pitchFamily="2" charset="77"/>
              </a:rPr>
              <a:t>Ze zijn geen mantelzorger , maar vervullen een rol</a:t>
            </a:r>
          </a:p>
          <a:p>
            <a:pPr marL="571500" indent="-342900">
              <a:buFont typeface="Arial" panose="020B0604020202020204" pitchFamily="34" charset="0"/>
              <a:buChar char="•"/>
            </a:pPr>
            <a:r>
              <a:rPr lang="nl-NL" sz="2200" dirty="0">
                <a:solidFill>
                  <a:schemeClr val="bg2"/>
                </a:solidFill>
                <a:latin typeface="DINOT-Regular" panose="02000503030000020004" pitchFamily="2" charset="77"/>
              </a:rPr>
              <a:t>Ze ervaren meestal geen keuze</a:t>
            </a:r>
          </a:p>
          <a:p>
            <a:pPr marL="571500" indent="-342900">
              <a:buFont typeface="Arial" panose="020B0604020202020204" pitchFamily="34" charset="0"/>
              <a:buChar char="•"/>
            </a:pPr>
            <a:r>
              <a:rPr lang="nl-NL" sz="2200" dirty="0">
                <a:solidFill>
                  <a:schemeClr val="bg2"/>
                </a:solidFill>
                <a:latin typeface="DINOT-Regular" panose="02000503030000020004" pitchFamily="2" charset="77"/>
              </a:rPr>
              <a:t>Medewerkers leren dealen met iets op hun levenspad</a:t>
            </a:r>
          </a:p>
          <a:p>
            <a:pPr marL="571500" indent="-342900">
              <a:buFont typeface="Arial" panose="020B0604020202020204" pitchFamily="34" charset="0"/>
              <a:buChar char="•"/>
            </a:pPr>
            <a:r>
              <a:rPr lang="nl-NL" sz="2200" dirty="0">
                <a:solidFill>
                  <a:schemeClr val="bg2"/>
                </a:solidFill>
                <a:latin typeface="DINOT-Regular" panose="02000503030000020004" pitchFamily="2" charset="77"/>
              </a:rPr>
              <a:t>Ze doorlopen een eigen proces in het zorgen voor de ander</a:t>
            </a:r>
          </a:p>
          <a:p>
            <a:pPr marL="571500" indent="-342900">
              <a:buFont typeface="Arial" panose="020B0604020202020204" pitchFamily="34" charset="0"/>
              <a:buChar char="•"/>
            </a:pPr>
            <a:r>
              <a:rPr lang="nl-NL" sz="2200" dirty="0">
                <a:solidFill>
                  <a:schemeClr val="bg2"/>
                </a:solidFill>
                <a:latin typeface="DINOT-Regular" panose="02000503030000020004" pitchFamily="2" charset="77"/>
              </a:rPr>
              <a:t>Medewerkers ontwikkelen vaardigheden en expertise </a:t>
            </a:r>
            <a:br>
              <a:rPr lang="nl-NL" sz="2200" dirty="0">
                <a:solidFill>
                  <a:schemeClr val="bg2"/>
                </a:solidFill>
                <a:latin typeface="DINOT-Regular" panose="02000503030000020004" pitchFamily="2" charset="77"/>
              </a:rPr>
            </a:br>
            <a:r>
              <a:rPr lang="nl-NL" sz="2200" dirty="0">
                <a:solidFill>
                  <a:schemeClr val="bg2"/>
                </a:solidFill>
                <a:latin typeface="DINOT-Regular" panose="02000503030000020004" pitchFamily="2" charset="77"/>
              </a:rPr>
              <a:t>door mantelzorg</a:t>
            </a:r>
          </a:p>
        </p:txBody>
      </p:sp>
    </p:spTree>
    <p:extLst>
      <p:ext uri="{BB962C8B-B14F-4D97-AF65-F5344CB8AC3E}">
        <p14:creationId xmlns:p14="http://schemas.microsoft.com/office/powerpoint/2010/main" val="363239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ga14dfc979c_0_9"/>
          <p:cNvSpPr txBox="1">
            <a:spLocks noGrp="1"/>
          </p:cNvSpPr>
          <p:nvPr>
            <p:ph type="title"/>
          </p:nvPr>
        </p:nvSpPr>
        <p:spPr>
          <a:xfrm>
            <a:off x="900113" y="275915"/>
            <a:ext cx="9815615" cy="13806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nl-NL" sz="3500" dirty="0">
                <a:solidFill>
                  <a:schemeClr val="accent1"/>
                </a:solidFill>
                <a:latin typeface="DINOT-Regular" panose="02000503030000020004" pitchFamily="2" charset="77"/>
              </a:rPr>
              <a:t>Definitie van mantelzorg</a:t>
            </a:r>
            <a:endParaRPr sz="3500" dirty="0">
              <a:solidFill>
                <a:schemeClr val="accent1"/>
              </a:solidFill>
              <a:latin typeface="DINOT-Regular" panose="02000503030000020004" pitchFamily="2" charset="77"/>
            </a:endParaRPr>
          </a:p>
        </p:txBody>
      </p:sp>
      <p:pic>
        <p:nvPicPr>
          <p:cNvPr id="4" name="Afbeelding 3">
            <a:extLst>
              <a:ext uri="{FF2B5EF4-FFF2-40B4-BE49-F238E27FC236}">
                <a16:creationId xmlns:a16="http://schemas.microsoft.com/office/drawing/2014/main" id="{AB852DB7-97BD-7A5B-04A8-10A47F204CED}"/>
              </a:ext>
            </a:extLst>
          </p:cNvPr>
          <p:cNvPicPr>
            <a:picLocks noChangeAspect="1"/>
          </p:cNvPicPr>
          <p:nvPr/>
        </p:nvPicPr>
        <p:blipFill>
          <a:blip r:embed="rId3"/>
          <a:stretch>
            <a:fillRect/>
          </a:stretch>
        </p:blipFill>
        <p:spPr>
          <a:xfrm>
            <a:off x="298088" y="5049180"/>
            <a:ext cx="1291466" cy="1278288"/>
          </a:xfrm>
          <a:prstGeom prst="rect">
            <a:avLst/>
          </a:prstGeom>
        </p:spPr>
      </p:pic>
      <p:sp>
        <p:nvSpPr>
          <p:cNvPr id="2" name="Tijdelijke aanduiding voor tekst 2">
            <a:extLst>
              <a:ext uri="{FF2B5EF4-FFF2-40B4-BE49-F238E27FC236}">
                <a16:creationId xmlns:a16="http://schemas.microsoft.com/office/drawing/2014/main" id="{166F1BDE-6BAD-D134-B945-F96A8B01AE01}"/>
              </a:ext>
            </a:extLst>
          </p:cNvPr>
          <p:cNvSpPr>
            <a:spLocks noGrp="1"/>
          </p:cNvSpPr>
          <p:nvPr>
            <p:ph type="body" idx="1"/>
          </p:nvPr>
        </p:nvSpPr>
        <p:spPr>
          <a:xfrm>
            <a:off x="651059" y="1620587"/>
            <a:ext cx="8007280" cy="3240360"/>
          </a:xfrm>
        </p:spPr>
        <p:txBody>
          <a:bodyPr>
            <a:normAutofit fontScale="92500"/>
          </a:bodyPr>
          <a:lstStyle/>
          <a:p>
            <a:r>
              <a:rPr lang="nl-NL" sz="2400" dirty="0">
                <a:solidFill>
                  <a:schemeClr val="accent1"/>
                </a:solidFill>
                <a:latin typeface="DINOT-Regular" panose="02000503030000020004" pitchFamily="2" charset="77"/>
              </a:rPr>
              <a:t>Mantelzorg </a:t>
            </a:r>
            <a:r>
              <a:rPr lang="nl-NL" sz="2400" dirty="0">
                <a:solidFill>
                  <a:schemeClr val="bg2"/>
                </a:solidFill>
                <a:latin typeface="DINOT-Regular" panose="02000503030000020004" pitchFamily="2" charset="77"/>
              </a:rPr>
              <a:t>is de zorg voor chronisch zieken, gehandicapten en</a:t>
            </a:r>
          </a:p>
          <a:p>
            <a:pPr marL="238125" indent="-15875">
              <a:tabLst>
                <a:tab pos="263525" algn="l"/>
              </a:tabLst>
            </a:pPr>
            <a:r>
              <a:rPr lang="nl-NL" sz="2400" dirty="0">
                <a:solidFill>
                  <a:schemeClr val="bg2"/>
                </a:solidFill>
                <a:latin typeface="DINOT-Regular" panose="02000503030000020004" pitchFamily="2" charset="77"/>
              </a:rPr>
              <a:t>hulpbehoevenden door naasten: familieleden, vrienden,</a:t>
            </a:r>
            <a:br>
              <a:rPr lang="nl-NL" sz="2400" dirty="0">
                <a:solidFill>
                  <a:schemeClr val="bg2"/>
                </a:solidFill>
                <a:latin typeface="DINOT-Regular" panose="02000503030000020004" pitchFamily="2" charset="77"/>
              </a:rPr>
            </a:br>
            <a:r>
              <a:rPr lang="nl-NL" sz="2400" dirty="0">
                <a:solidFill>
                  <a:schemeClr val="bg2"/>
                </a:solidFill>
                <a:latin typeface="DINOT-Regular" panose="02000503030000020004" pitchFamily="2" charset="77"/>
              </a:rPr>
              <a:t>kennissen en buren. </a:t>
            </a:r>
          </a:p>
          <a:p>
            <a:r>
              <a:rPr lang="nl-NL" sz="2400" dirty="0">
                <a:solidFill>
                  <a:schemeClr val="bg2"/>
                </a:solidFill>
                <a:latin typeface="DINOT-Regular" panose="02000503030000020004" pitchFamily="2" charset="77"/>
              </a:rPr>
              <a:t>Kenmerkend is de reeds bestaande persoonlijke band tussen</a:t>
            </a:r>
          </a:p>
          <a:p>
            <a:r>
              <a:rPr lang="nl-NL" sz="2400" dirty="0">
                <a:solidFill>
                  <a:schemeClr val="bg2"/>
                </a:solidFill>
                <a:latin typeface="DINOT-Regular" panose="02000503030000020004" pitchFamily="2" charset="77"/>
              </a:rPr>
              <a:t>de </a:t>
            </a:r>
            <a:r>
              <a:rPr lang="nl-NL" sz="2400" dirty="0">
                <a:solidFill>
                  <a:schemeClr val="accent1"/>
                </a:solidFill>
                <a:latin typeface="DINOT-Regular" panose="02000503030000020004" pitchFamily="2" charset="77"/>
              </a:rPr>
              <a:t>mantelzorger </a:t>
            </a:r>
            <a:r>
              <a:rPr lang="nl-NL" sz="2400" dirty="0">
                <a:solidFill>
                  <a:schemeClr val="bg2"/>
                </a:solidFill>
                <a:latin typeface="DINOT-Regular" panose="02000503030000020004" pitchFamily="2" charset="77"/>
              </a:rPr>
              <a:t>en zijn of haar naaste. Daarnaast gaat het om</a:t>
            </a:r>
          </a:p>
          <a:p>
            <a:r>
              <a:rPr lang="nl-NL" sz="2400" dirty="0">
                <a:solidFill>
                  <a:schemeClr val="bg2"/>
                </a:solidFill>
                <a:latin typeface="DINOT-Regular" panose="02000503030000020004" pitchFamily="2" charset="77"/>
              </a:rPr>
              <a:t>langdurige zorg die onbetaald is.</a:t>
            </a:r>
          </a:p>
          <a:p>
            <a:endParaRPr lang="nl-NL" dirty="0"/>
          </a:p>
        </p:txBody>
      </p:sp>
    </p:spTree>
    <p:extLst>
      <p:ext uri="{BB962C8B-B14F-4D97-AF65-F5344CB8AC3E}">
        <p14:creationId xmlns:p14="http://schemas.microsoft.com/office/powerpoint/2010/main" val="94294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2">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p:cTn id="19"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2">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p:cTn id="25"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2">
                                            <p:txEl>
                                              <p:pRg st="3" end="3"/>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p:cTn id="31"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39633" y="208678"/>
            <a:ext cx="8294762" cy="1518047"/>
          </a:xfrm>
        </p:spPr>
        <p:txBody>
          <a:bodyPr>
            <a:normAutofit/>
          </a:bodyPr>
          <a:lstStyle/>
          <a:p>
            <a:pPr algn="l"/>
            <a:r>
              <a:rPr lang="nl-NL" sz="3500" dirty="0"/>
              <a:t> </a:t>
            </a:r>
            <a:r>
              <a:rPr lang="nl-NL" sz="3500" dirty="0">
                <a:latin typeface="DINOT-Regular" panose="02000503030000020004" pitchFamily="2" charset="77"/>
              </a:rPr>
              <a:t>Mantelzorgtests</a:t>
            </a:r>
          </a:p>
        </p:txBody>
      </p:sp>
      <p:pic>
        <p:nvPicPr>
          <p:cNvPr id="8" name="Afbeelding 7">
            <a:extLst>
              <a:ext uri="{FF2B5EF4-FFF2-40B4-BE49-F238E27FC236}">
                <a16:creationId xmlns:a16="http://schemas.microsoft.com/office/drawing/2014/main" id="{B6A0E779-141B-87FB-E383-C8DA7466D7A3}"/>
              </a:ext>
            </a:extLst>
          </p:cNvPr>
          <p:cNvPicPr>
            <a:picLocks noChangeAspect="1"/>
          </p:cNvPicPr>
          <p:nvPr/>
        </p:nvPicPr>
        <p:blipFill>
          <a:blip r:embed="rId3"/>
          <a:stretch>
            <a:fillRect/>
          </a:stretch>
        </p:blipFill>
        <p:spPr>
          <a:xfrm>
            <a:off x="3863864" y="2832739"/>
            <a:ext cx="4572000" cy="2342178"/>
          </a:xfrm>
          <a:prstGeom prst="rect">
            <a:avLst/>
          </a:prstGeom>
        </p:spPr>
      </p:pic>
      <p:sp>
        <p:nvSpPr>
          <p:cNvPr id="5" name="Tijdelijke aanduiding voor tekst 4">
            <a:extLst>
              <a:ext uri="{FF2B5EF4-FFF2-40B4-BE49-F238E27FC236}">
                <a16:creationId xmlns:a16="http://schemas.microsoft.com/office/drawing/2014/main" id="{61E774D8-075C-A9B8-FCEC-BCA8D0F3223A}"/>
              </a:ext>
            </a:extLst>
          </p:cNvPr>
          <p:cNvSpPr>
            <a:spLocks noGrp="1"/>
          </p:cNvSpPr>
          <p:nvPr>
            <p:ph type="body" idx="1"/>
          </p:nvPr>
        </p:nvSpPr>
        <p:spPr>
          <a:xfrm>
            <a:off x="653684" y="1556826"/>
            <a:ext cx="7804547" cy="1018629"/>
          </a:xfrm>
        </p:spPr>
        <p:txBody>
          <a:bodyPr>
            <a:noAutofit/>
          </a:bodyPr>
          <a:lstStyle/>
          <a:p>
            <a:r>
              <a:rPr lang="nl-NL" sz="2400" dirty="0">
                <a:solidFill>
                  <a:schemeClr val="bg2"/>
                </a:solidFill>
                <a:latin typeface="DINOT-Regular" panose="02000503030000020004" pitchFamily="2" charset="77"/>
                <a:hlinkClick r:id="rId4">
                  <a:extLst>
                    <a:ext uri="{A12FA001-AC4F-418D-AE19-62706E023703}">
                      <ahyp:hlinkClr xmlns:ahyp="http://schemas.microsoft.com/office/drawing/2018/hyperlinkcolor" val="tx"/>
                    </a:ext>
                  </a:extLst>
                </a:hlinkClick>
              </a:rPr>
              <a:t>De Mantelzorgtest</a:t>
            </a:r>
            <a:endParaRPr lang="nl-NL" sz="2400" dirty="0">
              <a:solidFill>
                <a:schemeClr val="bg2"/>
              </a:solidFill>
              <a:latin typeface="DINOT-Regular" panose="02000503030000020004" pitchFamily="2" charset="77"/>
            </a:endParaRPr>
          </a:p>
          <a:p>
            <a:r>
              <a:rPr lang="nl-NL" sz="2400" dirty="0">
                <a:solidFill>
                  <a:schemeClr val="bg2"/>
                </a:solidFill>
                <a:latin typeface="DINOT-Regular" panose="02000503030000020004" pitchFamily="2" charset="77"/>
                <a:hlinkClick r:id="rId5">
                  <a:extLst>
                    <a:ext uri="{A12FA001-AC4F-418D-AE19-62706E023703}">
                      <ahyp:hlinkClr xmlns:ahyp="http://schemas.microsoft.com/office/drawing/2018/hyperlinkcolor" val="tx"/>
                    </a:ext>
                  </a:extLst>
                </a:hlinkClick>
              </a:rPr>
              <a:t>Werk en mantelzorg balans, 3 minuten-check</a:t>
            </a:r>
            <a:endParaRPr lang="nl-NL" sz="2400" dirty="0">
              <a:solidFill>
                <a:schemeClr val="bg2"/>
              </a:solidFill>
              <a:latin typeface="DINOT-Regular" panose="02000503030000020004" pitchFamily="2" charset="77"/>
            </a:endParaRPr>
          </a:p>
        </p:txBody>
      </p:sp>
      <p:pic>
        <p:nvPicPr>
          <p:cNvPr id="11" name="Afbeelding 10">
            <a:extLst>
              <a:ext uri="{FF2B5EF4-FFF2-40B4-BE49-F238E27FC236}">
                <a16:creationId xmlns:a16="http://schemas.microsoft.com/office/drawing/2014/main" id="{005EB4B3-49E2-356A-B551-B7FCF839C0D2}"/>
              </a:ext>
            </a:extLst>
          </p:cNvPr>
          <p:cNvPicPr>
            <a:picLocks noChangeAspect="1"/>
          </p:cNvPicPr>
          <p:nvPr/>
        </p:nvPicPr>
        <p:blipFill>
          <a:blip r:embed="rId6"/>
          <a:stretch>
            <a:fillRect/>
          </a:stretch>
        </p:blipFill>
        <p:spPr>
          <a:xfrm>
            <a:off x="900113" y="2824581"/>
            <a:ext cx="2621506" cy="3139711"/>
          </a:xfrm>
          <a:prstGeom prst="rect">
            <a:avLst/>
          </a:prstGeom>
        </p:spPr>
      </p:pic>
    </p:spTree>
    <p:extLst>
      <p:ext uri="{BB962C8B-B14F-4D97-AF65-F5344CB8AC3E}">
        <p14:creationId xmlns:p14="http://schemas.microsoft.com/office/powerpoint/2010/main" val="4054414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ga14dfc979c_0_9"/>
          <p:cNvSpPr txBox="1">
            <a:spLocks noGrp="1"/>
          </p:cNvSpPr>
          <p:nvPr>
            <p:ph type="title"/>
          </p:nvPr>
        </p:nvSpPr>
        <p:spPr>
          <a:xfrm>
            <a:off x="751250" y="275885"/>
            <a:ext cx="8764448" cy="13806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nl-NL" sz="3500" dirty="0">
                <a:solidFill>
                  <a:schemeClr val="accent1"/>
                </a:solidFill>
                <a:latin typeface="DINOT-Regular" panose="02000503030000020004" pitchFamily="2" charset="77"/>
              </a:rPr>
              <a:t> Mantelzorg in relatie tot werk</a:t>
            </a:r>
            <a:endParaRPr sz="3500" dirty="0">
              <a:solidFill>
                <a:schemeClr val="accent1"/>
              </a:solidFill>
              <a:latin typeface="DINOT-Regular" panose="02000503030000020004" pitchFamily="2" charset="77"/>
            </a:endParaRPr>
          </a:p>
        </p:txBody>
      </p:sp>
      <p:pic>
        <p:nvPicPr>
          <p:cNvPr id="7" name="Afbeelding 6">
            <a:extLst>
              <a:ext uri="{FF2B5EF4-FFF2-40B4-BE49-F238E27FC236}">
                <a16:creationId xmlns:a16="http://schemas.microsoft.com/office/drawing/2014/main" id="{4D9CE2E0-0D5A-4A3E-9973-BAE3219B3A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2005" y="1728675"/>
            <a:ext cx="5295784" cy="3729952"/>
          </a:xfrm>
          <a:prstGeom prst="rect">
            <a:avLst/>
          </a:prstGeom>
        </p:spPr>
      </p:pic>
      <p:pic>
        <p:nvPicPr>
          <p:cNvPr id="3074" name="Picture 2">
            <a:extLst>
              <a:ext uri="{FF2B5EF4-FFF2-40B4-BE49-F238E27FC236}">
                <a16:creationId xmlns:a16="http://schemas.microsoft.com/office/drawing/2014/main" id="{78A80ED0-D569-73A8-C779-A9D9176261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27476"/>
            <a:ext cx="2030284" cy="2009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a:extLst>
              <a:ext uri="{FF2B5EF4-FFF2-40B4-BE49-F238E27FC236}">
                <a16:creationId xmlns:a16="http://schemas.microsoft.com/office/drawing/2014/main" id="{28174755-2F05-AFC4-1D71-98422743FE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9510" y="2827475"/>
            <a:ext cx="2030285" cy="2009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1">
            <a:extLst>
              <a:ext uri="{FF2B5EF4-FFF2-40B4-BE49-F238E27FC236}">
                <a16:creationId xmlns:a16="http://schemas.microsoft.com/office/drawing/2014/main" id="{2B05AF4C-F4D0-F6C1-E5C5-886F66DC7338}"/>
              </a:ext>
            </a:extLst>
          </p:cNvPr>
          <p:cNvSpPr txBox="1"/>
          <p:nvPr/>
        </p:nvSpPr>
        <p:spPr>
          <a:xfrm>
            <a:off x="189776" y="5860242"/>
            <a:ext cx="5497791" cy="461665"/>
          </a:xfrm>
          <a:prstGeom prst="rect">
            <a:avLst/>
          </a:prstGeom>
          <a:noFill/>
        </p:spPr>
        <p:txBody>
          <a:bodyPr wrap="square" rtlCol="0">
            <a:spAutoFit/>
          </a:bodyPr>
          <a:lstStyle/>
          <a:p>
            <a:r>
              <a:rPr lang="nl-NL" sz="1200" dirty="0">
                <a:solidFill>
                  <a:srgbClr val="002060"/>
                </a:solidFill>
                <a:latin typeface="DINOT-Regular" panose="02000503030000020004" pitchFamily="2" charset="77"/>
              </a:rPr>
              <a:t>BRON: Bouwstenen van TNO; Psychosociale arbeidsbelasting (PSA) /duurzame inzetbaarheid inzetbaarheid </a:t>
            </a:r>
          </a:p>
        </p:txBody>
      </p:sp>
    </p:spTree>
    <p:extLst>
      <p:ext uri="{BB962C8B-B14F-4D97-AF65-F5344CB8AC3E}">
        <p14:creationId xmlns:p14="http://schemas.microsoft.com/office/powerpoint/2010/main" val="186403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ga14dfc979c_0_9"/>
          <p:cNvSpPr txBox="1">
            <a:spLocks noGrp="1"/>
          </p:cNvSpPr>
          <p:nvPr>
            <p:ph type="title"/>
          </p:nvPr>
        </p:nvSpPr>
        <p:spPr>
          <a:xfrm>
            <a:off x="181027" y="644032"/>
            <a:ext cx="9815615" cy="1380600"/>
          </a:xfrm>
          <a:prstGeom prst="rect">
            <a:avLst/>
          </a:prstGeom>
          <a:noFill/>
          <a:ln>
            <a:noFill/>
          </a:ln>
        </p:spPr>
        <p:txBody>
          <a:bodyPr spcFirstLastPara="1" wrap="square" lIns="0" tIns="0" rIns="0" bIns="0" anchor="ctr" anchorCtr="0">
            <a:noAutofit/>
          </a:bodyPr>
          <a:lstStyle/>
          <a:p>
            <a:pPr algn="l"/>
            <a:br>
              <a:rPr lang="nl-NL" sz="4400" dirty="0">
                <a:latin typeface="DINOT-Regular" panose="02000503030000020004" pitchFamily="2" charset="77"/>
              </a:rPr>
            </a:br>
            <a:endParaRPr sz="4400" dirty="0">
              <a:latin typeface="DINOT-Regular" panose="02000503030000020004" pitchFamily="2" charset="77"/>
            </a:endParaRPr>
          </a:p>
        </p:txBody>
      </p:sp>
      <p:pic>
        <p:nvPicPr>
          <p:cNvPr id="4" name="Afbeelding 3">
            <a:extLst>
              <a:ext uri="{FF2B5EF4-FFF2-40B4-BE49-F238E27FC236}">
                <a16:creationId xmlns:a16="http://schemas.microsoft.com/office/drawing/2014/main" id="{4DE5D14F-8F75-6C82-BC91-1E0BCFA583B6}"/>
              </a:ext>
            </a:extLst>
          </p:cNvPr>
          <p:cNvPicPr>
            <a:picLocks noChangeAspect="1"/>
          </p:cNvPicPr>
          <p:nvPr/>
        </p:nvPicPr>
        <p:blipFill>
          <a:blip r:embed="rId3"/>
          <a:stretch>
            <a:fillRect/>
          </a:stretch>
        </p:blipFill>
        <p:spPr>
          <a:xfrm>
            <a:off x="318212" y="941054"/>
            <a:ext cx="8635914" cy="4674898"/>
          </a:xfrm>
          <a:prstGeom prst="rect">
            <a:avLst/>
          </a:prstGeom>
        </p:spPr>
      </p:pic>
    </p:spTree>
    <p:extLst>
      <p:ext uri="{BB962C8B-B14F-4D97-AF65-F5344CB8AC3E}">
        <p14:creationId xmlns:p14="http://schemas.microsoft.com/office/powerpoint/2010/main" val="1178683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p:txBody>
          <a:bodyPr/>
          <a:lstStyle/>
          <a:p>
            <a:endParaRPr lang="nl-NL" dirty="0"/>
          </a:p>
        </p:txBody>
      </p:sp>
      <p:sp>
        <p:nvSpPr>
          <p:cNvPr id="4" name="Titel 3"/>
          <p:cNvSpPr>
            <a:spLocks noGrp="1"/>
          </p:cNvSpPr>
          <p:nvPr>
            <p:ph type="title"/>
          </p:nvPr>
        </p:nvSpPr>
        <p:spPr/>
        <p:txBody>
          <a:bodyPr/>
          <a:lstStyle/>
          <a:p>
            <a:endParaRPr lang="nl-NL" dirty="0"/>
          </a:p>
        </p:txBody>
      </p:sp>
      <p:pic>
        <p:nvPicPr>
          <p:cNvPr id="5" name="Afbeelding 4"/>
          <p:cNvPicPr>
            <a:picLocks noChangeAspect="1"/>
          </p:cNvPicPr>
          <p:nvPr/>
        </p:nvPicPr>
        <p:blipFill>
          <a:blip r:embed="rId2"/>
          <a:stretch>
            <a:fillRect/>
          </a:stretch>
        </p:blipFill>
        <p:spPr>
          <a:xfrm>
            <a:off x="177528" y="190500"/>
            <a:ext cx="8788944" cy="6202279"/>
          </a:xfrm>
          <a:prstGeom prst="rect">
            <a:avLst/>
          </a:prstGeom>
        </p:spPr>
      </p:pic>
    </p:spTree>
    <p:extLst>
      <p:ext uri="{BB962C8B-B14F-4D97-AF65-F5344CB8AC3E}">
        <p14:creationId xmlns:p14="http://schemas.microsoft.com/office/powerpoint/2010/main" val="1676024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2C7A21-155E-4C75-4E9B-484AAEAF09EB}"/>
              </a:ext>
            </a:extLst>
          </p:cNvPr>
          <p:cNvSpPr>
            <a:spLocks noGrp="1"/>
          </p:cNvSpPr>
          <p:nvPr>
            <p:ph type="title"/>
          </p:nvPr>
        </p:nvSpPr>
        <p:spPr>
          <a:xfrm>
            <a:off x="860008" y="471218"/>
            <a:ext cx="9110377" cy="1518047"/>
          </a:xfrm>
        </p:spPr>
        <p:txBody>
          <a:bodyPr>
            <a:normAutofit/>
          </a:bodyPr>
          <a:lstStyle/>
          <a:p>
            <a:pPr algn="l"/>
            <a:r>
              <a:rPr lang="nl-NL" sz="3500" dirty="0">
                <a:latin typeface="DINOT-Regular" panose="02000503030000020004" pitchFamily="2" charset="77"/>
              </a:rPr>
              <a:t>Oplossingen op het WERK </a:t>
            </a:r>
            <a:br>
              <a:rPr lang="nl-NL" sz="3500" dirty="0">
                <a:latin typeface="DINOT-Regular" panose="02000503030000020004" pitchFamily="2" charset="77"/>
              </a:rPr>
            </a:br>
            <a:r>
              <a:rPr lang="nl-NL" sz="3500" dirty="0">
                <a:latin typeface="DINOT-Regular" panose="02000503030000020004" pitchFamily="2" charset="77"/>
              </a:rPr>
              <a:t>Handvatten voor leidinggevenden! </a:t>
            </a:r>
          </a:p>
        </p:txBody>
      </p:sp>
      <p:sp>
        <p:nvSpPr>
          <p:cNvPr id="3" name="Tijdelijke aanduiding voor inhoud 2">
            <a:extLst>
              <a:ext uri="{FF2B5EF4-FFF2-40B4-BE49-F238E27FC236}">
                <a16:creationId xmlns:a16="http://schemas.microsoft.com/office/drawing/2014/main" id="{5125504C-7F45-516E-E4FD-BED8F585D4DF}"/>
              </a:ext>
            </a:extLst>
          </p:cNvPr>
          <p:cNvSpPr>
            <a:spLocks noGrp="1"/>
          </p:cNvSpPr>
          <p:nvPr>
            <p:ph idx="1"/>
          </p:nvPr>
        </p:nvSpPr>
        <p:spPr>
          <a:xfrm>
            <a:off x="658218" y="2051036"/>
            <a:ext cx="8898343" cy="4420195"/>
          </a:xfrm>
        </p:spPr>
        <p:txBody>
          <a:bodyPr>
            <a:normAutofit/>
          </a:bodyPr>
          <a:lstStyle/>
          <a:p>
            <a:pPr marL="228600" indent="0"/>
            <a:r>
              <a:rPr lang="nl-NL" sz="2200" dirty="0">
                <a:solidFill>
                  <a:schemeClr val="bg2"/>
                </a:solidFill>
                <a:latin typeface="DINOT-Regular" panose="02000503030000020004" pitchFamily="2" charset="77"/>
              </a:rPr>
              <a:t>Het gesprek (vraagverheldering); maak het bespreekbaar </a:t>
            </a:r>
          </a:p>
          <a:p>
            <a:pPr marL="271463" lvl="2" indent="0"/>
            <a:r>
              <a:rPr lang="nl-NL" sz="2200" dirty="0">
                <a:solidFill>
                  <a:schemeClr val="bg2"/>
                </a:solidFill>
                <a:latin typeface="DINOT-Regular" panose="02000503030000020004" pitchFamily="2" charset="77"/>
              </a:rPr>
              <a:t>1. Tijdelijke oplossingen</a:t>
            </a:r>
          </a:p>
          <a:p>
            <a:pPr marL="271463" lvl="2" indent="0"/>
            <a:r>
              <a:rPr lang="nl-NL" sz="2200" dirty="0">
                <a:solidFill>
                  <a:schemeClr val="bg2"/>
                </a:solidFill>
                <a:latin typeface="DINOT-Regular" panose="02000503030000020004" pitchFamily="2" charset="77"/>
              </a:rPr>
              <a:t>2. Langdurige oplossingen</a:t>
            </a:r>
          </a:p>
          <a:p>
            <a:pPr marL="271463" lvl="2" indent="0"/>
            <a:r>
              <a:rPr lang="nl-NL" sz="2200" dirty="0">
                <a:solidFill>
                  <a:schemeClr val="bg2"/>
                </a:solidFill>
                <a:latin typeface="DINOT-Regular" panose="02000503030000020004" pitchFamily="2" charset="77"/>
              </a:rPr>
              <a:t>3. Noodoplossingen</a:t>
            </a:r>
          </a:p>
          <a:p>
            <a:pPr marL="271463" lvl="2" indent="0"/>
            <a:r>
              <a:rPr lang="nl-NL" sz="2200" dirty="0">
                <a:solidFill>
                  <a:schemeClr val="bg2"/>
                </a:solidFill>
                <a:latin typeface="DINOT-Regular" panose="02000503030000020004" pitchFamily="2" charset="77"/>
              </a:rPr>
              <a:t>4. Flexibele oplossingen</a:t>
            </a:r>
          </a:p>
          <a:p>
            <a:pPr marL="228600" indent="0"/>
            <a:endParaRPr lang="nl-NL" sz="2200" dirty="0">
              <a:solidFill>
                <a:schemeClr val="bg2"/>
              </a:solidFill>
              <a:latin typeface="DINOT-Regular" panose="02000503030000020004" pitchFamily="2" charset="77"/>
            </a:endParaRPr>
          </a:p>
        </p:txBody>
      </p:sp>
    </p:spTree>
    <p:extLst>
      <p:ext uri="{BB962C8B-B14F-4D97-AF65-F5344CB8AC3E}">
        <p14:creationId xmlns:p14="http://schemas.microsoft.com/office/powerpoint/2010/main" val="3408683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60008" y="202636"/>
            <a:ext cx="7804547" cy="1518047"/>
          </a:xfrm>
        </p:spPr>
        <p:txBody>
          <a:bodyPr>
            <a:normAutofit/>
          </a:bodyPr>
          <a:lstStyle/>
          <a:p>
            <a:pPr algn="l"/>
            <a:r>
              <a:rPr lang="nl-NL" sz="3500" dirty="0">
                <a:latin typeface="DINOT-Regular" panose="02000503030000020004" pitchFamily="2" charset="77"/>
              </a:rPr>
              <a:t>In gesprek… maak het bespreekbaar!</a:t>
            </a:r>
          </a:p>
        </p:txBody>
      </p:sp>
      <p:sp>
        <p:nvSpPr>
          <p:cNvPr id="6" name="Tijdelijke aanduiding voor inhoud 2">
            <a:extLst>
              <a:ext uri="{FF2B5EF4-FFF2-40B4-BE49-F238E27FC236}">
                <a16:creationId xmlns:a16="http://schemas.microsoft.com/office/drawing/2014/main" id="{D7654D8E-C830-AF96-566C-D049A1BCA7E0}"/>
              </a:ext>
            </a:extLst>
          </p:cNvPr>
          <p:cNvSpPr txBox="1">
            <a:spLocks/>
          </p:cNvSpPr>
          <p:nvPr/>
        </p:nvSpPr>
        <p:spPr>
          <a:xfrm>
            <a:off x="892092" y="1644055"/>
            <a:ext cx="7804547" cy="4420195"/>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228600" algn="l" rtl="0">
              <a:lnSpc>
                <a:spcPct val="150000"/>
              </a:lnSpc>
              <a:spcBef>
                <a:spcPts val="0"/>
              </a:spcBef>
              <a:spcAft>
                <a:spcPts val="0"/>
              </a:spcAft>
              <a:buClr>
                <a:srgbClr val="000000"/>
              </a:buClr>
              <a:buSzPts val="1400"/>
              <a:buFont typeface="Arial"/>
              <a:buNone/>
              <a:defRPr sz="2500" b="0" i="0" u="none" strike="noStrike" cap="none">
                <a:solidFill>
                  <a:srgbClr val="000000"/>
                </a:solidFill>
                <a:latin typeface="Arial"/>
                <a:ea typeface="Arial"/>
                <a:cs typeface="Arial"/>
                <a:sym typeface="Arial"/>
              </a:defRPr>
            </a:lvl1pPr>
            <a:lvl2pPr marL="914400" marR="0" lvl="1" indent="-228600" algn="l" rtl="0">
              <a:lnSpc>
                <a:spcPct val="150000"/>
              </a:lnSpc>
              <a:spcBef>
                <a:spcPts val="0"/>
              </a:spcBef>
              <a:spcAft>
                <a:spcPts val="0"/>
              </a:spcAft>
              <a:buClr>
                <a:srgbClr val="000000"/>
              </a:buClr>
              <a:buSzPts val="1400"/>
              <a:buFont typeface="Arial"/>
              <a:buNone/>
              <a:defRPr sz="2500" b="0" i="0" u="none" strike="noStrike" cap="none">
                <a:solidFill>
                  <a:srgbClr val="000000"/>
                </a:solidFill>
                <a:latin typeface="Arial"/>
                <a:ea typeface="Arial"/>
                <a:cs typeface="Arial"/>
                <a:sym typeface="Arial"/>
              </a:defRPr>
            </a:lvl2pPr>
            <a:lvl3pPr marL="1371600" marR="0" lvl="2" indent="-228600" algn="l" rtl="0">
              <a:lnSpc>
                <a:spcPct val="150000"/>
              </a:lnSpc>
              <a:spcBef>
                <a:spcPts val="0"/>
              </a:spcBef>
              <a:spcAft>
                <a:spcPts val="0"/>
              </a:spcAft>
              <a:buClr>
                <a:srgbClr val="000000"/>
              </a:buClr>
              <a:buSzPts val="1400"/>
              <a:buFont typeface="Arial"/>
              <a:buNone/>
              <a:defRPr sz="2500" b="0" i="0" u="none" strike="noStrike" cap="none">
                <a:solidFill>
                  <a:srgbClr val="000000"/>
                </a:solidFill>
                <a:latin typeface="Arial"/>
                <a:ea typeface="Arial"/>
                <a:cs typeface="Arial"/>
                <a:sym typeface="Arial"/>
              </a:defRPr>
            </a:lvl3pPr>
            <a:lvl4pPr marL="1828800" marR="0" lvl="3" indent="-228600" algn="l" rtl="0">
              <a:lnSpc>
                <a:spcPct val="150000"/>
              </a:lnSpc>
              <a:spcBef>
                <a:spcPts val="0"/>
              </a:spcBef>
              <a:spcAft>
                <a:spcPts val="0"/>
              </a:spcAft>
              <a:buClr>
                <a:srgbClr val="000000"/>
              </a:buClr>
              <a:buSzPts val="1400"/>
              <a:buFont typeface="Arial"/>
              <a:buNone/>
              <a:defRPr sz="2500" b="0" i="0" u="none" strike="noStrike" cap="none">
                <a:solidFill>
                  <a:srgbClr val="000000"/>
                </a:solidFill>
                <a:latin typeface="Arial"/>
                <a:ea typeface="Arial"/>
                <a:cs typeface="Arial"/>
                <a:sym typeface="Arial"/>
              </a:defRPr>
            </a:lvl4pPr>
            <a:lvl5pPr marL="2286000" marR="0" lvl="4" indent="-228600" algn="l" rtl="0">
              <a:lnSpc>
                <a:spcPct val="150000"/>
              </a:lnSpc>
              <a:spcBef>
                <a:spcPts val="0"/>
              </a:spcBef>
              <a:spcAft>
                <a:spcPts val="0"/>
              </a:spcAft>
              <a:buClr>
                <a:srgbClr val="000000"/>
              </a:buClr>
              <a:buSzPts val="1400"/>
              <a:buFont typeface="Arial"/>
              <a:buNone/>
              <a:defRPr sz="2500" b="0" i="0" u="none" strike="noStrike" cap="none">
                <a:solidFill>
                  <a:srgbClr val="000000"/>
                </a:solidFill>
                <a:latin typeface="Arial"/>
                <a:ea typeface="Arial"/>
                <a:cs typeface="Arial"/>
                <a:sym typeface="Arial"/>
              </a:defRPr>
            </a:lvl5pPr>
            <a:lvl6pPr marL="2743200" marR="0" lvl="5" indent="-228600" algn="l" rtl="0">
              <a:lnSpc>
                <a:spcPct val="100000"/>
              </a:lnSpc>
              <a:spcBef>
                <a:spcPts val="2953"/>
              </a:spcBef>
              <a:spcAft>
                <a:spcPts val="0"/>
              </a:spcAft>
              <a:buClr>
                <a:srgbClr val="000000"/>
              </a:buClr>
              <a:buSzPts val="1400"/>
              <a:buFont typeface="Arial"/>
              <a:buNone/>
              <a:defRPr sz="2500" b="0" i="0" u="none" strike="noStrike" cap="none">
                <a:solidFill>
                  <a:srgbClr val="000000"/>
                </a:solidFill>
                <a:latin typeface="Arial"/>
                <a:ea typeface="Arial"/>
                <a:cs typeface="Arial"/>
                <a:sym typeface="Arial"/>
              </a:defRPr>
            </a:lvl6pPr>
            <a:lvl7pPr marL="3200400" marR="0" lvl="6" indent="-228600" algn="l" rtl="0">
              <a:lnSpc>
                <a:spcPct val="100000"/>
              </a:lnSpc>
              <a:spcBef>
                <a:spcPts val="2953"/>
              </a:spcBef>
              <a:spcAft>
                <a:spcPts val="0"/>
              </a:spcAft>
              <a:buClr>
                <a:srgbClr val="000000"/>
              </a:buClr>
              <a:buSzPts val="1400"/>
              <a:buFont typeface="Arial"/>
              <a:buNone/>
              <a:defRPr sz="2500" b="0" i="0" u="none" strike="noStrike" cap="none">
                <a:solidFill>
                  <a:srgbClr val="000000"/>
                </a:solidFill>
                <a:latin typeface="Arial"/>
                <a:ea typeface="Arial"/>
                <a:cs typeface="Arial"/>
                <a:sym typeface="Arial"/>
              </a:defRPr>
            </a:lvl7pPr>
            <a:lvl8pPr marL="3657600" marR="0" lvl="7" indent="-228600" algn="l" rtl="0">
              <a:lnSpc>
                <a:spcPct val="100000"/>
              </a:lnSpc>
              <a:spcBef>
                <a:spcPts val="2953"/>
              </a:spcBef>
              <a:spcAft>
                <a:spcPts val="0"/>
              </a:spcAft>
              <a:buClr>
                <a:srgbClr val="000000"/>
              </a:buClr>
              <a:buSzPts val="1400"/>
              <a:buFont typeface="Arial"/>
              <a:buNone/>
              <a:defRPr sz="2500" b="0" i="0" u="none" strike="noStrike" cap="none">
                <a:solidFill>
                  <a:srgbClr val="000000"/>
                </a:solidFill>
                <a:latin typeface="Arial"/>
                <a:ea typeface="Arial"/>
                <a:cs typeface="Arial"/>
                <a:sym typeface="Arial"/>
              </a:defRPr>
            </a:lvl8pPr>
            <a:lvl9pPr marL="4114800" marR="0" lvl="8" indent="-228600" algn="l" rtl="0">
              <a:lnSpc>
                <a:spcPct val="100000"/>
              </a:lnSpc>
              <a:spcBef>
                <a:spcPts val="2953"/>
              </a:spcBef>
              <a:spcAft>
                <a:spcPts val="0"/>
              </a:spcAft>
              <a:buClr>
                <a:srgbClr val="000000"/>
              </a:buClr>
              <a:buSzPts val="1400"/>
              <a:buFont typeface="Arial"/>
              <a:buNone/>
              <a:defRPr sz="2500" b="0" i="0" u="none" strike="noStrike" cap="none">
                <a:solidFill>
                  <a:srgbClr val="000000"/>
                </a:solidFill>
                <a:latin typeface="Arial"/>
                <a:ea typeface="Arial"/>
                <a:cs typeface="Arial"/>
                <a:sym typeface="Arial"/>
              </a:defRPr>
            </a:lvl9pPr>
          </a:lstStyle>
          <a:p>
            <a:pPr marL="342900" indent="-342900">
              <a:lnSpc>
                <a:spcPct val="120000"/>
              </a:lnSpc>
              <a:buClr>
                <a:schemeClr val="accent1"/>
              </a:buClr>
              <a:buFont typeface="Arial" panose="020B0604020202020204" pitchFamily="34" charset="0"/>
              <a:buChar char="•"/>
            </a:pPr>
            <a:r>
              <a:rPr lang="nl-NL" sz="2200" dirty="0">
                <a:solidFill>
                  <a:schemeClr val="bg2"/>
                </a:solidFill>
                <a:latin typeface="DINOT-Regular" panose="02000503030000020004" pitchFamily="2" charset="77"/>
              </a:rPr>
              <a:t>Neem het initiatief, organiseer het gesprek</a:t>
            </a:r>
          </a:p>
          <a:p>
            <a:pPr marL="342900" indent="-342900">
              <a:lnSpc>
                <a:spcPct val="120000"/>
              </a:lnSpc>
              <a:buClr>
                <a:schemeClr val="accent1"/>
              </a:buClr>
              <a:buFont typeface="Arial" panose="020B0604020202020204" pitchFamily="34" charset="0"/>
              <a:buChar char="•"/>
            </a:pPr>
            <a:r>
              <a:rPr lang="nl-NL" sz="2200" dirty="0">
                <a:solidFill>
                  <a:schemeClr val="bg2"/>
                </a:solidFill>
                <a:latin typeface="DINOT-Regular" panose="02000503030000020004" pitchFamily="2" charset="77"/>
              </a:rPr>
              <a:t>Maak tijd – niet even tussendoor</a:t>
            </a:r>
          </a:p>
          <a:p>
            <a:pPr marL="342900" indent="-342900">
              <a:lnSpc>
                <a:spcPct val="120000"/>
              </a:lnSpc>
              <a:buClr>
                <a:schemeClr val="accent1"/>
              </a:buClr>
              <a:buFont typeface="Arial" panose="020B0604020202020204" pitchFamily="34" charset="0"/>
              <a:buChar char="•"/>
            </a:pPr>
            <a:r>
              <a:rPr lang="nl-NL" sz="2200" dirty="0">
                <a:solidFill>
                  <a:schemeClr val="bg2"/>
                </a:solidFill>
                <a:latin typeface="DINOT-Regular" panose="02000503030000020004" pitchFamily="2" charset="77"/>
              </a:rPr>
              <a:t>Realiseer dat medewerker het lastig kan vinden over privé te praten</a:t>
            </a:r>
          </a:p>
          <a:p>
            <a:pPr marL="342900" indent="-342900">
              <a:lnSpc>
                <a:spcPct val="120000"/>
              </a:lnSpc>
              <a:buClr>
                <a:schemeClr val="accent1"/>
              </a:buClr>
              <a:buFont typeface="Arial" panose="020B0604020202020204" pitchFamily="34" charset="0"/>
              <a:buChar char="•"/>
            </a:pPr>
            <a:r>
              <a:rPr lang="nl-NL" sz="2200" dirty="0">
                <a:solidFill>
                  <a:schemeClr val="bg2"/>
                </a:solidFill>
                <a:latin typeface="DINOT-Regular" panose="02000503030000020004" pitchFamily="2" charset="77"/>
              </a:rPr>
              <a:t>Vraag naar het welbevinden van medewerker en NIET naar de verzorgde</a:t>
            </a:r>
          </a:p>
          <a:p>
            <a:pPr marL="342900" indent="-342900">
              <a:lnSpc>
                <a:spcPct val="120000"/>
              </a:lnSpc>
              <a:buClr>
                <a:schemeClr val="accent1"/>
              </a:buClr>
              <a:buFont typeface="Arial" panose="020B0604020202020204" pitchFamily="34" charset="0"/>
              <a:buChar char="•"/>
            </a:pPr>
            <a:r>
              <a:rPr lang="nl-NL" sz="2200" dirty="0">
                <a:solidFill>
                  <a:schemeClr val="bg2"/>
                </a:solidFill>
                <a:latin typeface="DINOT-Regular" panose="02000503030000020004" pitchFamily="2" charset="77"/>
              </a:rPr>
              <a:t>Bereid je voor: feitelijk wat is nodig op het werk</a:t>
            </a:r>
          </a:p>
          <a:p>
            <a:pPr marL="342900" indent="-342900">
              <a:lnSpc>
                <a:spcPct val="120000"/>
              </a:lnSpc>
              <a:buClr>
                <a:schemeClr val="accent1"/>
              </a:buClr>
              <a:buFont typeface="Arial" panose="020B0604020202020204" pitchFamily="34" charset="0"/>
              <a:buChar char="•"/>
            </a:pPr>
            <a:r>
              <a:rPr lang="nl-NL" sz="2200" dirty="0">
                <a:solidFill>
                  <a:schemeClr val="bg2"/>
                </a:solidFill>
                <a:latin typeface="DINOT-Regular" panose="02000503030000020004" pitchFamily="2" charset="77"/>
              </a:rPr>
              <a:t>Geef erkenning en ga samen zoeken /verkennen/vragen stellen</a:t>
            </a:r>
          </a:p>
          <a:p>
            <a:pPr marL="342900" indent="-342900">
              <a:lnSpc>
                <a:spcPct val="120000"/>
              </a:lnSpc>
              <a:buClr>
                <a:schemeClr val="accent1"/>
              </a:buClr>
              <a:buFont typeface="Arial" panose="020B0604020202020204" pitchFamily="34" charset="0"/>
              <a:buChar char="•"/>
            </a:pPr>
            <a:r>
              <a:rPr lang="nl-NL" sz="2200" dirty="0">
                <a:solidFill>
                  <a:schemeClr val="bg2"/>
                </a:solidFill>
                <a:latin typeface="DINOT-Regular" panose="02000503030000020004" pitchFamily="2" charset="77"/>
              </a:rPr>
              <a:t>Niet direct in oplossingen duiken</a:t>
            </a:r>
          </a:p>
        </p:txBody>
      </p:sp>
    </p:spTree>
    <p:extLst>
      <p:ext uri="{BB962C8B-B14F-4D97-AF65-F5344CB8AC3E}">
        <p14:creationId xmlns:p14="http://schemas.microsoft.com/office/powerpoint/2010/main" val="2873025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ga14dfc979c_0_9"/>
          <p:cNvSpPr txBox="1">
            <a:spLocks noGrp="1"/>
          </p:cNvSpPr>
          <p:nvPr>
            <p:ph type="title"/>
          </p:nvPr>
        </p:nvSpPr>
        <p:spPr>
          <a:xfrm>
            <a:off x="851987" y="270810"/>
            <a:ext cx="8559114" cy="13806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nl-NL" sz="3500" dirty="0">
                <a:latin typeface="DINOT-Regular" panose="02000503030000020004" pitchFamily="2" charset="77"/>
              </a:rPr>
              <a:t>Programma</a:t>
            </a:r>
            <a:endParaRPr sz="3500" dirty="0">
              <a:latin typeface="DINOT-Regular" panose="02000503030000020004" pitchFamily="2" charset="77"/>
            </a:endParaRPr>
          </a:p>
        </p:txBody>
      </p:sp>
      <p:sp>
        <p:nvSpPr>
          <p:cNvPr id="77" name="Google Shape;77;ga14dfc979c_0_9"/>
          <p:cNvSpPr txBox="1">
            <a:spLocks noGrp="1"/>
          </p:cNvSpPr>
          <p:nvPr>
            <p:ph type="body" idx="1"/>
          </p:nvPr>
        </p:nvSpPr>
        <p:spPr>
          <a:xfrm>
            <a:off x="835893" y="1630731"/>
            <a:ext cx="8438620" cy="3596537"/>
          </a:xfrm>
          <a:prstGeom prst="rect">
            <a:avLst/>
          </a:prstGeom>
          <a:noFill/>
          <a:ln>
            <a:noFill/>
          </a:ln>
        </p:spPr>
        <p:txBody>
          <a:bodyPr spcFirstLastPara="1" wrap="square" lIns="0" tIns="0" rIns="0" bIns="0" anchor="t" anchorCtr="0">
            <a:noAutofit/>
          </a:bodyPr>
          <a:lstStyle/>
          <a:p>
            <a:pPr marL="50800" indent="0">
              <a:lnSpc>
                <a:spcPct val="130000"/>
              </a:lnSpc>
              <a:buClr>
                <a:srgbClr val="7F7F7F"/>
              </a:buClr>
              <a:buSzPts val="2800"/>
            </a:pPr>
            <a:r>
              <a:rPr lang="nl-NL" sz="2400" dirty="0">
                <a:solidFill>
                  <a:schemeClr val="bg2"/>
                </a:solidFill>
                <a:latin typeface="DINOT-Regular" panose="02000503030000020004" pitchFamily="2" charset="77"/>
              </a:rPr>
              <a:t>Werk en Mantelzorg? Daar praten wij over! </a:t>
            </a:r>
          </a:p>
          <a:p>
            <a:pPr marL="50800" indent="0">
              <a:lnSpc>
                <a:spcPct val="130000"/>
              </a:lnSpc>
              <a:buClr>
                <a:srgbClr val="7F7F7F"/>
              </a:buClr>
              <a:buSzPts val="2800"/>
            </a:pPr>
            <a:endParaRPr lang="nl-NL" sz="2400" dirty="0">
              <a:solidFill>
                <a:schemeClr val="bg2"/>
              </a:solidFill>
              <a:latin typeface="DINOT-Regular" panose="02000503030000020004" pitchFamily="2" charset="77"/>
            </a:endParaRPr>
          </a:p>
          <a:p>
            <a:pPr marL="393700" indent="-342900">
              <a:lnSpc>
                <a:spcPct val="130000"/>
              </a:lnSpc>
              <a:buClr>
                <a:srgbClr val="7F7F7F"/>
              </a:buClr>
              <a:buSzPts val="2800"/>
              <a:buFont typeface="Arial" panose="020B0604020202020204" pitchFamily="34" charset="0"/>
              <a:buChar char="•"/>
            </a:pPr>
            <a:r>
              <a:rPr lang="nl-NL" sz="2400" dirty="0">
                <a:solidFill>
                  <a:schemeClr val="bg2"/>
                </a:solidFill>
                <a:latin typeface="DINOT-Regular" panose="02000503030000020004" pitchFamily="2" charset="77"/>
              </a:rPr>
              <a:t>Maatschappelijke context</a:t>
            </a:r>
          </a:p>
          <a:p>
            <a:pPr marL="393700" indent="-342900">
              <a:lnSpc>
                <a:spcPct val="130000"/>
              </a:lnSpc>
              <a:buClr>
                <a:srgbClr val="7F7F7F"/>
              </a:buClr>
              <a:buSzPts val="2800"/>
              <a:buFont typeface="Arial" panose="020B0604020202020204" pitchFamily="34" charset="0"/>
              <a:buChar char="•"/>
            </a:pPr>
            <a:r>
              <a:rPr lang="nl-NL" sz="2400" dirty="0">
                <a:solidFill>
                  <a:schemeClr val="bg2"/>
                </a:solidFill>
                <a:latin typeface="DINOT-Regular" panose="02000503030000020004" pitchFamily="2" charset="77"/>
              </a:rPr>
              <a:t>Feiten en cijfers</a:t>
            </a:r>
          </a:p>
          <a:p>
            <a:pPr marL="393700" indent="-342900">
              <a:lnSpc>
                <a:spcPct val="130000"/>
              </a:lnSpc>
              <a:buClr>
                <a:srgbClr val="7F7F7F"/>
              </a:buClr>
              <a:buSzPts val="2800"/>
              <a:buFont typeface="Arial" panose="020B0604020202020204" pitchFamily="34" charset="0"/>
              <a:buChar char="•"/>
            </a:pPr>
            <a:r>
              <a:rPr lang="nl-NL" sz="2400" dirty="0">
                <a:solidFill>
                  <a:schemeClr val="bg2"/>
                </a:solidFill>
                <a:latin typeface="DINOT-Regular" panose="02000503030000020004" pitchFamily="2" charset="77"/>
              </a:rPr>
              <a:t>Mantelzorg? Dit moet je weten!</a:t>
            </a:r>
          </a:p>
          <a:p>
            <a:pPr marL="393700" indent="-342900">
              <a:lnSpc>
                <a:spcPct val="130000"/>
              </a:lnSpc>
              <a:buClr>
                <a:srgbClr val="7F7F7F"/>
              </a:buClr>
              <a:buSzPts val="2800"/>
              <a:buFont typeface="Arial" panose="020B0604020202020204" pitchFamily="34" charset="0"/>
              <a:buChar char="•"/>
            </a:pPr>
            <a:r>
              <a:rPr lang="nl-NL" sz="2400" dirty="0">
                <a:solidFill>
                  <a:schemeClr val="bg2"/>
                </a:solidFill>
                <a:latin typeface="DINOT-Regular" panose="02000503030000020004" pitchFamily="2" charset="77"/>
              </a:rPr>
              <a:t>Mantelzorg in relatie tot werk, zakelijk en sociaal  </a:t>
            </a:r>
          </a:p>
          <a:p>
            <a:pPr marL="393700" indent="-342900">
              <a:lnSpc>
                <a:spcPct val="130000"/>
              </a:lnSpc>
              <a:buClr>
                <a:srgbClr val="7F7F7F"/>
              </a:buClr>
              <a:buSzPts val="2800"/>
              <a:buFont typeface="Arial" panose="020B0604020202020204" pitchFamily="34" charset="0"/>
              <a:buChar char="•"/>
            </a:pPr>
            <a:r>
              <a:rPr lang="nl-NL" sz="2400" dirty="0">
                <a:solidFill>
                  <a:schemeClr val="bg2"/>
                </a:solidFill>
                <a:latin typeface="DINOT-Regular" panose="02000503030000020004" pitchFamily="2" charset="77"/>
              </a:rPr>
              <a:t>Handvatten voor leidinggevenden/teamleiders</a:t>
            </a:r>
            <a:endParaRPr sz="2800" dirty="0">
              <a:solidFill>
                <a:srgbClr val="7F7F7F"/>
              </a:solidFill>
            </a:endParaRPr>
          </a:p>
        </p:txBody>
      </p:sp>
    </p:spTree>
    <p:extLst>
      <p:ext uri="{BB962C8B-B14F-4D97-AF65-F5344CB8AC3E}">
        <p14:creationId xmlns:p14="http://schemas.microsoft.com/office/powerpoint/2010/main" val="305180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7">
                                            <p:txEl>
                                              <p:pRg st="2" end="2"/>
                                            </p:txEl>
                                          </p:spTgt>
                                        </p:tgtEl>
                                        <p:attrNameLst>
                                          <p:attrName>style.visibility</p:attrName>
                                        </p:attrNameLst>
                                      </p:cBhvr>
                                      <p:to>
                                        <p:strVal val="visible"/>
                                      </p:to>
                                    </p:set>
                                    <p:anim calcmode="lin" valueType="num">
                                      <p:cBhvr additive="base">
                                        <p:cTn id="7" dur="500" fill="hold"/>
                                        <p:tgtEl>
                                          <p:spTgt spid="7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7">
                                            <p:txEl>
                                              <p:pRg st="3" end="3"/>
                                            </p:txEl>
                                          </p:spTgt>
                                        </p:tgtEl>
                                        <p:attrNameLst>
                                          <p:attrName>style.visibility</p:attrName>
                                        </p:attrNameLst>
                                      </p:cBhvr>
                                      <p:to>
                                        <p:strVal val="visible"/>
                                      </p:to>
                                    </p:set>
                                    <p:anim calcmode="lin" valueType="num">
                                      <p:cBhvr additive="base">
                                        <p:cTn id="13" dur="500" fill="hold"/>
                                        <p:tgtEl>
                                          <p:spTgt spid="77">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7">
                                            <p:txEl>
                                              <p:pRg st="4" end="4"/>
                                            </p:txEl>
                                          </p:spTgt>
                                        </p:tgtEl>
                                        <p:attrNameLst>
                                          <p:attrName>style.visibility</p:attrName>
                                        </p:attrNameLst>
                                      </p:cBhvr>
                                      <p:to>
                                        <p:strVal val="visible"/>
                                      </p:to>
                                    </p:set>
                                    <p:anim calcmode="lin" valueType="num">
                                      <p:cBhvr additive="base">
                                        <p:cTn id="19" dur="500" fill="hold"/>
                                        <p:tgtEl>
                                          <p:spTgt spid="7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7">
                                            <p:txEl>
                                              <p:pRg st="5" end="5"/>
                                            </p:txEl>
                                          </p:spTgt>
                                        </p:tgtEl>
                                        <p:attrNameLst>
                                          <p:attrName>style.visibility</p:attrName>
                                        </p:attrNameLst>
                                      </p:cBhvr>
                                      <p:to>
                                        <p:strVal val="visible"/>
                                      </p:to>
                                    </p:set>
                                    <p:anim calcmode="lin" valueType="num">
                                      <p:cBhvr additive="base">
                                        <p:cTn id="25" dur="500" fill="hold"/>
                                        <p:tgtEl>
                                          <p:spTgt spid="77">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7">
                                            <p:txEl>
                                              <p:pRg st="6" end="6"/>
                                            </p:txEl>
                                          </p:spTgt>
                                        </p:tgtEl>
                                        <p:attrNameLst>
                                          <p:attrName>style.visibility</p:attrName>
                                        </p:attrNameLst>
                                      </p:cBhvr>
                                      <p:to>
                                        <p:strVal val="visible"/>
                                      </p:to>
                                    </p:set>
                                    <p:anim calcmode="lin" valueType="num">
                                      <p:cBhvr additive="base">
                                        <p:cTn id="31" dur="500" fill="hold"/>
                                        <p:tgtEl>
                                          <p:spTgt spid="77">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392841" y="1611442"/>
            <a:ext cx="8751159" cy="3690103"/>
          </a:xfrm>
        </p:spPr>
        <p:txBody>
          <a:bodyPr>
            <a:normAutofit fontScale="32500" lnSpcReduction="20000"/>
          </a:bodyPr>
          <a:lstStyle/>
          <a:p>
            <a:pPr marL="857250" indent="-363538">
              <a:buClr>
                <a:schemeClr val="accent1"/>
              </a:buClr>
              <a:buFont typeface="Arial" panose="020B0604020202020204" pitchFamily="34" charset="0"/>
              <a:buChar char="•"/>
            </a:pPr>
            <a:r>
              <a:rPr lang="nl-NL" sz="6750" dirty="0">
                <a:solidFill>
                  <a:schemeClr val="bg2"/>
                </a:solidFill>
                <a:latin typeface="DINOT-Regular" panose="02000503030000020004" pitchFamily="2" charset="77"/>
              </a:rPr>
              <a:t>Vraag aan medewerker: wat heb je nodig? Wat zou je helpen?</a:t>
            </a:r>
          </a:p>
          <a:p>
            <a:pPr marL="857250" indent="-363538">
              <a:buClr>
                <a:schemeClr val="accent1"/>
              </a:buClr>
              <a:buFont typeface="Arial" panose="020B0604020202020204" pitchFamily="34" charset="0"/>
              <a:buChar char="•"/>
            </a:pPr>
            <a:r>
              <a:rPr lang="nl-NL" sz="6750" dirty="0">
                <a:solidFill>
                  <a:schemeClr val="bg2"/>
                </a:solidFill>
                <a:latin typeface="DINOT-Regular" panose="02000503030000020004" pitchFamily="2" charset="77"/>
              </a:rPr>
              <a:t>Geef toe dat je ook niet direct een oplossing hebt</a:t>
            </a:r>
          </a:p>
          <a:p>
            <a:pPr marL="857250" indent="-363538">
              <a:buClr>
                <a:schemeClr val="accent1"/>
              </a:buClr>
              <a:buFont typeface="Arial" panose="020B0604020202020204" pitchFamily="34" charset="0"/>
              <a:buChar char="•"/>
            </a:pPr>
            <a:r>
              <a:rPr lang="nl-NL" sz="6750" dirty="0">
                <a:solidFill>
                  <a:schemeClr val="bg2"/>
                </a:solidFill>
                <a:latin typeface="DINOT-Regular" panose="02000503030000020004" pitchFamily="2" charset="77"/>
              </a:rPr>
              <a:t>Zie het dilemma van de medewerker</a:t>
            </a:r>
            <a:endParaRPr lang="nl-NL" sz="6750" dirty="0">
              <a:solidFill>
                <a:schemeClr val="bg2"/>
              </a:solidFill>
              <a:highlight>
                <a:srgbClr val="FFFF00"/>
              </a:highlight>
              <a:latin typeface="DINOT-Regular" panose="02000503030000020004" pitchFamily="2" charset="77"/>
            </a:endParaRPr>
          </a:p>
          <a:p>
            <a:pPr marL="857250" indent="-363538">
              <a:buClr>
                <a:schemeClr val="accent1"/>
              </a:buClr>
              <a:buFont typeface="Arial" panose="020B0604020202020204" pitchFamily="34" charset="0"/>
              <a:buChar char="•"/>
            </a:pPr>
            <a:r>
              <a:rPr lang="nl-NL" sz="6750" dirty="0">
                <a:solidFill>
                  <a:schemeClr val="bg2"/>
                </a:solidFill>
                <a:latin typeface="DINOT-Regular" panose="02000503030000020004" pitchFamily="2" charset="77"/>
              </a:rPr>
              <a:t>Kom uit in geven en nemen</a:t>
            </a:r>
          </a:p>
          <a:p>
            <a:pPr marL="857250" indent="-363538">
              <a:buClr>
                <a:schemeClr val="accent1"/>
              </a:buClr>
              <a:buFont typeface="Arial" panose="020B0604020202020204" pitchFamily="34" charset="0"/>
              <a:buChar char="•"/>
            </a:pPr>
            <a:r>
              <a:rPr lang="nl-NL" sz="6750" dirty="0">
                <a:solidFill>
                  <a:schemeClr val="bg2"/>
                </a:solidFill>
                <a:latin typeface="DINOT-Regular" panose="02000503030000020004" pitchFamily="2" charset="77"/>
              </a:rPr>
              <a:t>Stel proefperiode </a:t>
            </a:r>
          </a:p>
          <a:p>
            <a:pPr marL="857250" indent="-363538">
              <a:buClr>
                <a:schemeClr val="accent1"/>
              </a:buClr>
              <a:buFont typeface="Arial" panose="020B0604020202020204" pitchFamily="34" charset="0"/>
              <a:buChar char="•"/>
            </a:pPr>
            <a:r>
              <a:rPr lang="nl-NL" sz="6750" dirty="0">
                <a:solidFill>
                  <a:schemeClr val="bg2"/>
                </a:solidFill>
                <a:latin typeface="DINOT-Regular" panose="02000503030000020004" pitchFamily="2" charset="77"/>
              </a:rPr>
              <a:t>Bespreek het in het team</a:t>
            </a:r>
          </a:p>
          <a:p>
            <a:pPr marL="857250" indent="-363538">
              <a:buClr>
                <a:schemeClr val="accent1"/>
              </a:buClr>
              <a:buFont typeface="Arial" panose="020B0604020202020204" pitchFamily="34" charset="0"/>
              <a:buChar char="•"/>
            </a:pPr>
            <a:r>
              <a:rPr lang="nl-NL" sz="6750" dirty="0">
                <a:solidFill>
                  <a:schemeClr val="bg2"/>
                </a:solidFill>
                <a:latin typeface="DINOT-Regular" panose="02000503030000020004" pitchFamily="2" charset="77"/>
              </a:rPr>
              <a:t>Verwijs naar ondersteuningsaanbod </a:t>
            </a:r>
          </a:p>
          <a:p>
            <a:pPr marL="857250" indent="-363538">
              <a:buClr>
                <a:schemeClr val="accent1"/>
              </a:buClr>
              <a:buFont typeface="Arial" panose="020B0604020202020204" pitchFamily="34" charset="0"/>
              <a:buChar char="•"/>
            </a:pPr>
            <a:r>
              <a:rPr lang="nl-NL" sz="6750" dirty="0">
                <a:solidFill>
                  <a:schemeClr val="bg2"/>
                </a:solidFill>
                <a:latin typeface="DINOT-Regular" panose="02000503030000020004" pitchFamily="2" charset="77"/>
              </a:rPr>
              <a:t>Maak vervolgafspraak voor evaluatie</a:t>
            </a:r>
            <a:endParaRPr lang="nl-NL" dirty="0">
              <a:solidFill>
                <a:schemeClr val="bg2"/>
              </a:solidFill>
              <a:latin typeface="DINOT-Regular" panose="02000503030000020004" pitchFamily="2" charset="77"/>
            </a:endParaRPr>
          </a:p>
        </p:txBody>
      </p:sp>
      <p:sp>
        <p:nvSpPr>
          <p:cNvPr id="6" name="Titel 1">
            <a:extLst>
              <a:ext uri="{FF2B5EF4-FFF2-40B4-BE49-F238E27FC236}">
                <a16:creationId xmlns:a16="http://schemas.microsoft.com/office/drawing/2014/main" id="{0502F3D5-DC5E-002D-8DE6-0497370A39A6}"/>
              </a:ext>
            </a:extLst>
          </p:cNvPr>
          <p:cNvSpPr>
            <a:spLocks noGrp="1"/>
          </p:cNvSpPr>
          <p:nvPr>
            <p:ph type="title"/>
          </p:nvPr>
        </p:nvSpPr>
        <p:spPr>
          <a:xfrm>
            <a:off x="860008" y="202636"/>
            <a:ext cx="7804547" cy="1518047"/>
          </a:xfrm>
        </p:spPr>
        <p:txBody>
          <a:bodyPr>
            <a:normAutofit/>
          </a:bodyPr>
          <a:lstStyle/>
          <a:p>
            <a:pPr algn="l"/>
            <a:r>
              <a:rPr lang="nl-NL" sz="3500" dirty="0">
                <a:latin typeface="DINOT-Regular" panose="02000503030000020004" pitchFamily="2" charset="77"/>
              </a:rPr>
              <a:t>In gesprek…</a:t>
            </a:r>
          </a:p>
        </p:txBody>
      </p:sp>
    </p:spTree>
    <p:extLst>
      <p:ext uri="{BB962C8B-B14F-4D97-AF65-F5344CB8AC3E}">
        <p14:creationId xmlns:p14="http://schemas.microsoft.com/office/powerpoint/2010/main" val="3263317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B4407D-FF7A-4FC0-B1A2-634FB18A9DF1}"/>
              </a:ext>
            </a:extLst>
          </p:cNvPr>
          <p:cNvSpPr>
            <a:spLocks noGrp="1"/>
          </p:cNvSpPr>
          <p:nvPr>
            <p:ph type="title"/>
          </p:nvPr>
        </p:nvSpPr>
        <p:spPr>
          <a:xfrm>
            <a:off x="860008" y="497024"/>
            <a:ext cx="7804547" cy="937688"/>
          </a:xfrm>
        </p:spPr>
        <p:txBody>
          <a:bodyPr>
            <a:normAutofit/>
          </a:bodyPr>
          <a:lstStyle/>
          <a:p>
            <a:pPr algn="l"/>
            <a:r>
              <a:rPr lang="nl-NL" sz="3500" dirty="0">
                <a:latin typeface="DINOT-Regular" panose="02000503030000020004" pitchFamily="2" charset="77"/>
              </a:rPr>
              <a:t>Kaders binnen Bosch</a:t>
            </a:r>
          </a:p>
        </p:txBody>
      </p:sp>
      <p:sp>
        <p:nvSpPr>
          <p:cNvPr id="3" name="Tijdelijke aanduiding voor tekst 2">
            <a:extLst>
              <a:ext uri="{FF2B5EF4-FFF2-40B4-BE49-F238E27FC236}">
                <a16:creationId xmlns:a16="http://schemas.microsoft.com/office/drawing/2014/main" id="{D44278E2-0A77-41A7-BD27-B02301ABE15A}"/>
              </a:ext>
            </a:extLst>
          </p:cNvPr>
          <p:cNvSpPr>
            <a:spLocks noGrp="1"/>
          </p:cNvSpPr>
          <p:nvPr>
            <p:ph type="body" idx="1"/>
          </p:nvPr>
        </p:nvSpPr>
        <p:spPr>
          <a:xfrm>
            <a:off x="649706" y="1715253"/>
            <a:ext cx="8811491" cy="5006293"/>
          </a:xfrm>
        </p:spPr>
        <p:txBody>
          <a:bodyPr>
            <a:noAutofit/>
          </a:bodyPr>
          <a:lstStyle/>
          <a:p>
            <a:pPr marL="228600" indent="0">
              <a:lnSpc>
                <a:spcPct val="107000"/>
              </a:lnSpc>
              <a:spcAft>
                <a:spcPts val="800"/>
              </a:spcAft>
              <a:buClr>
                <a:schemeClr val="accent1"/>
              </a:buClr>
            </a:pPr>
            <a:r>
              <a:rPr lang="nl-NL" dirty="0">
                <a:solidFill>
                  <a:schemeClr val="bg2"/>
                </a:solidFill>
                <a:effectLst/>
                <a:latin typeface="DINOT-Regular" panose="02000503030000020004" pitchFamily="2" charset="77"/>
                <a:ea typeface="Calibri" panose="020F0502020204030204" pitchFamily="34" charset="0"/>
                <a:cs typeface="Times New Roman" panose="02020603050405020304" pitchFamily="18" charset="0"/>
              </a:rPr>
              <a:t>Komen tot maatwerkafspraken met behulp van: </a:t>
            </a:r>
          </a:p>
          <a:p>
            <a:pPr marL="534988" indent="-263525">
              <a:lnSpc>
                <a:spcPct val="107000"/>
              </a:lnSpc>
              <a:spcAft>
                <a:spcPts val="800"/>
              </a:spcAft>
              <a:buClr>
                <a:schemeClr val="accent1"/>
              </a:buClr>
              <a:buFont typeface="Wingdings" panose="05000000000000000000" pitchFamily="2" charset="2"/>
              <a:buChar char="Ø"/>
            </a:pPr>
            <a:r>
              <a:rPr lang="nl-NL" dirty="0">
                <a:solidFill>
                  <a:schemeClr val="bg2"/>
                </a:solidFill>
                <a:effectLst/>
                <a:latin typeface="DINOT-Regular" panose="02000503030000020004" pitchFamily="2" charset="77"/>
                <a:ea typeface="Calibri" panose="020F0502020204030204" pitchFamily="34" charset="0"/>
                <a:cs typeface="Times New Roman" panose="02020603050405020304" pitchFamily="18" charset="0"/>
              </a:rPr>
              <a:t>Wettelijke verlofregelingen:</a:t>
            </a:r>
          </a:p>
          <a:p>
            <a:pPr marL="806450" lvl="1" indent="-263525">
              <a:lnSpc>
                <a:spcPct val="107000"/>
              </a:lnSpc>
              <a:spcAft>
                <a:spcPts val="800"/>
              </a:spcAft>
              <a:buClr>
                <a:schemeClr val="accent1"/>
              </a:buClr>
              <a:buFont typeface="Wingdings" panose="05000000000000000000" pitchFamily="2" charset="2"/>
              <a:buChar char="Ø"/>
              <a:tabLst>
                <a:tab pos="749300" algn="l"/>
              </a:tabLst>
            </a:pPr>
            <a:r>
              <a:rPr lang="nl-NL" dirty="0">
                <a:solidFill>
                  <a:schemeClr val="bg2"/>
                </a:solidFill>
                <a:latin typeface="DINOT-Regular" panose="02000503030000020004" pitchFamily="2" charset="77"/>
                <a:ea typeface="Calibri" panose="020F0502020204030204" pitchFamily="34" charset="0"/>
                <a:cs typeface="Times New Roman" panose="02020603050405020304" pitchFamily="18" charset="0"/>
              </a:rPr>
              <a:t>Calamiteitenverlof</a:t>
            </a:r>
          </a:p>
          <a:p>
            <a:pPr marL="806450" lvl="1" indent="-263525">
              <a:lnSpc>
                <a:spcPct val="107000"/>
              </a:lnSpc>
              <a:spcAft>
                <a:spcPts val="800"/>
              </a:spcAft>
              <a:buClr>
                <a:schemeClr val="accent1"/>
              </a:buClr>
              <a:buFont typeface="Wingdings" panose="05000000000000000000" pitchFamily="2" charset="2"/>
              <a:buChar char="Ø"/>
              <a:tabLst>
                <a:tab pos="749300" algn="l"/>
              </a:tabLst>
            </a:pPr>
            <a:r>
              <a:rPr lang="nl-NL" dirty="0">
                <a:solidFill>
                  <a:schemeClr val="bg2"/>
                </a:solidFill>
                <a:effectLst/>
                <a:latin typeface="DINOT-Regular" panose="02000503030000020004" pitchFamily="2" charset="77"/>
                <a:ea typeface="Calibri" panose="020F0502020204030204" pitchFamily="34" charset="0"/>
                <a:cs typeface="Times New Roman" panose="02020603050405020304" pitchFamily="18" charset="0"/>
              </a:rPr>
              <a:t>Kort zorgverlof 70% betaald (max 80 uur)</a:t>
            </a:r>
          </a:p>
          <a:p>
            <a:pPr marL="806450" lvl="1" indent="-263525">
              <a:lnSpc>
                <a:spcPct val="107000"/>
              </a:lnSpc>
              <a:spcAft>
                <a:spcPts val="800"/>
              </a:spcAft>
              <a:buClr>
                <a:schemeClr val="accent1"/>
              </a:buClr>
              <a:buFont typeface="Wingdings" panose="05000000000000000000" pitchFamily="2" charset="2"/>
              <a:buChar char="Ø"/>
              <a:tabLst>
                <a:tab pos="749300" algn="l"/>
              </a:tabLst>
            </a:pPr>
            <a:r>
              <a:rPr lang="nl-NL" dirty="0">
                <a:solidFill>
                  <a:schemeClr val="bg2"/>
                </a:solidFill>
                <a:effectLst/>
                <a:latin typeface="DINOT-Regular" panose="02000503030000020004" pitchFamily="2" charset="77"/>
                <a:ea typeface="Calibri" panose="020F0502020204030204" pitchFamily="34" charset="0"/>
                <a:cs typeface="Times New Roman" panose="02020603050405020304" pitchFamily="18" charset="0"/>
              </a:rPr>
              <a:t>Lang zorgverlof, onbetaald</a:t>
            </a:r>
          </a:p>
          <a:p>
            <a:pPr marL="534988" indent="-263525">
              <a:lnSpc>
                <a:spcPct val="107000"/>
              </a:lnSpc>
              <a:spcAft>
                <a:spcPts val="800"/>
              </a:spcAft>
              <a:buClr>
                <a:schemeClr val="accent1"/>
              </a:buClr>
              <a:buFont typeface="Wingdings" panose="05000000000000000000" pitchFamily="2" charset="2"/>
              <a:buChar char="Ø"/>
            </a:pPr>
            <a:r>
              <a:rPr lang="nl-NL" dirty="0">
                <a:solidFill>
                  <a:schemeClr val="bg2"/>
                </a:solidFill>
                <a:latin typeface="DINOT-Regular" panose="02000503030000020004" pitchFamily="2" charset="77"/>
                <a:ea typeface="Calibri" panose="020F0502020204030204" pitchFamily="34" charset="0"/>
                <a:cs typeface="Times New Roman" panose="02020603050405020304" pitchFamily="18" charset="0"/>
              </a:rPr>
              <a:t>Cao-afspraken:</a:t>
            </a:r>
          </a:p>
          <a:p>
            <a:pPr marL="806450" lvl="1" indent="-263525">
              <a:lnSpc>
                <a:spcPct val="107000"/>
              </a:lnSpc>
              <a:spcAft>
                <a:spcPts val="800"/>
              </a:spcAft>
              <a:buClr>
                <a:schemeClr val="accent1"/>
              </a:buClr>
              <a:buFont typeface="Wingdings" panose="05000000000000000000" pitchFamily="2" charset="2"/>
              <a:buChar char="Ø"/>
            </a:pPr>
            <a:r>
              <a:rPr lang="nl-NL" dirty="0">
                <a:solidFill>
                  <a:schemeClr val="bg2"/>
                </a:solidFill>
                <a:latin typeface="DINOT-Regular" panose="02000503030000020004" pitchFamily="2" charset="77"/>
                <a:ea typeface="Calibri" panose="020F0502020204030204" pitchFamily="34" charset="0"/>
                <a:cs typeface="Times New Roman" panose="02020603050405020304" pitchFamily="18" charset="0"/>
              </a:rPr>
              <a:t>Bijkopen verlof (max 80 uur)</a:t>
            </a:r>
          </a:p>
          <a:p>
            <a:pPr marL="228600" indent="0">
              <a:lnSpc>
                <a:spcPct val="107000"/>
              </a:lnSpc>
              <a:spcAft>
                <a:spcPts val="800"/>
              </a:spcAft>
              <a:buClr>
                <a:schemeClr val="accent1"/>
              </a:buClr>
            </a:pPr>
            <a:endParaRPr lang="nl-NL" dirty="0"/>
          </a:p>
          <a:p>
            <a:endParaRPr lang="nl-NL" dirty="0"/>
          </a:p>
        </p:txBody>
      </p:sp>
    </p:spTree>
    <p:extLst>
      <p:ext uri="{BB962C8B-B14F-4D97-AF65-F5344CB8AC3E}">
        <p14:creationId xmlns:p14="http://schemas.microsoft.com/office/powerpoint/2010/main" val="2118707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B4407D-FF7A-4FC0-B1A2-634FB18A9DF1}"/>
              </a:ext>
            </a:extLst>
          </p:cNvPr>
          <p:cNvSpPr>
            <a:spLocks noGrp="1"/>
          </p:cNvSpPr>
          <p:nvPr>
            <p:ph type="title"/>
          </p:nvPr>
        </p:nvSpPr>
        <p:spPr>
          <a:xfrm>
            <a:off x="860008" y="497024"/>
            <a:ext cx="7804547" cy="937688"/>
          </a:xfrm>
        </p:spPr>
        <p:txBody>
          <a:bodyPr>
            <a:normAutofit/>
          </a:bodyPr>
          <a:lstStyle/>
          <a:p>
            <a:pPr algn="l"/>
            <a:r>
              <a:rPr lang="nl-NL" sz="3500" dirty="0">
                <a:latin typeface="DINOT-Regular" panose="02000503030000020004" pitchFamily="2" charset="77"/>
              </a:rPr>
              <a:t>Kaders binnen Bosch</a:t>
            </a:r>
          </a:p>
        </p:txBody>
      </p:sp>
      <p:sp>
        <p:nvSpPr>
          <p:cNvPr id="3" name="Tijdelijke aanduiding voor tekst 2">
            <a:extLst>
              <a:ext uri="{FF2B5EF4-FFF2-40B4-BE49-F238E27FC236}">
                <a16:creationId xmlns:a16="http://schemas.microsoft.com/office/drawing/2014/main" id="{D44278E2-0A77-41A7-BD27-B02301ABE15A}"/>
              </a:ext>
            </a:extLst>
          </p:cNvPr>
          <p:cNvSpPr>
            <a:spLocks noGrp="1"/>
          </p:cNvSpPr>
          <p:nvPr>
            <p:ph type="body" idx="1"/>
          </p:nvPr>
        </p:nvSpPr>
        <p:spPr>
          <a:xfrm>
            <a:off x="649706" y="1715253"/>
            <a:ext cx="7956883" cy="5006293"/>
          </a:xfrm>
        </p:spPr>
        <p:txBody>
          <a:bodyPr>
            <a:noAutofit/>
          </a:bodyPr>
          <a:lstStyle/>
          <a:p>
            <a:pPr marL="534988" indent="-263525">
              <a:lnSpc>
                <a:spcPct val="107000"/>
              </a:lnSpc>
              <a:spcAft>
                <a:spcPts val="800"/>
              </a:spcAft>
              <a:buClr>
                <a:schemeClr val="accent1"/>
              </a:buClr>
              <a:buFont typeface="Wingdings" panose="05000000000000000000" pitchFamily="2" charset="2"/>
              <a:buChar char="Ø"/>
            </a:pPr>
            <a:r>
              <a:rPr lang="nl-NL" dirty="0">
                <a:solidFill>
                  <a:schemeClr val="bg2"/>
                </a:solidFill>
                <a:effectLst/>
                <a:latin typeface="DINOT-Regular" panose="02000503030000020004" pitchFamily="2" charset="77"/>
                <a:ea typeface="Calibri" panose="020F0502020204030204" pitchFamily="34" charset="0"/>
                <a:cs typeface="Times New Roman" panose="02020603050405020304" pitchFamily="18" charset="0"/>
              </a:rPr>
              <a:t>Flexibele werktijden/werkplaatsen:</a:t>
            </a:r>
          </a:p>
          <a:p>
            <a:pPr marL="846138" lvl="1" indent="-263525">
              <a:lnSpc>
                <a:spcPct val="107000"/>
              </a:lnSpc>
              <a:spcAft>
                <a:spcPts val="800"/>
              </a:spcAft>
              <a:buClr>
                <a:schemeClr val="accent1"/>
              </a:buClr>
              <a:buFont typeface="Wingdings" panose="05000000000000000000" pitchFamily="2" charset="2"/>
              <a:buChar char="Ø"/>
            </a:pPr>
            <a:r>
              <a:rPr lang="nl-NL" dirty="0">
                <a:solidFill>
                  <a:schemeClr val="bg2"/>
                </a:solidFill>
                <a:latin typeface="DINOT-Regular" panose="02000503030000020004" pitchFamily="2" charset="77"/>
                <a:ea typeface="Calibri" panose="020F0502020204030204" pitchFamily="34" charset="0"/>
                <a:cs typeface="Times New Roman" panose="02020603050405020304" pitchFamily="18" charset="0"/>
              </a:rPr>
              <a:t>Kan er tijdelijk in verschoven diensten gewerkt worden?</a:t>
            </a:r>
          </a:p>
          <a:p>
            <a:pPr marL="846138" lvl="1" indent="-263525">
              <a:lnSpc>
                <a:spcPct val="107000"/>
              </a:lnSpc>
              <a:spcAft>
                <a:spcPts val="800"/>
              </a:spcAft>
              <a:buClr>
                <a:schemeClr val="accent1"/>
              </a:buClr>
              <a:buFont typeface="Wingdings" panose="05000000000000000000" pitchFamily="2" charset="2"/>
              <a:buChar char="Ø"/>
            </a:pPr>
            <a:r>
              <a:rPr lang="nl-NL" dirty="0">
                <a:solidFill>
                  <a:schemeClr val="bg2"/>
                </a:solidFill>
                <a:effectLst/>
                <a:latin typeface="DINOT-Regular" panose="02000503030000020004" pitchFamily="2" charset="77"/>
                <a:ea typeface="Calibri" panose="020F0502020204030204" pitchFamily="34" charset="0"/>
                <a:cs typeface="Times New Roman" panose="02020603050405020304" pitchFamily="18" charset="0"/>
              </a:rPr>
              <a:t>Bij thuiswerken het hybride werken toestaan. (zelf de tijd bepalen waarop gewerkt wordt)</a:t>
            </a:r>
          </a:p>
          <a:p>
            <a:pPr marL="846138" lvl="1" indent="-263525">
              <a:lnSpc>
                <a:spcPct val="107000"/>
              </a:lnSpc>
              <a:spcAft>
                <a:spcPts val="800"/>
              </a:spcAft>
              <a:buClr>
                <a:schemeClr val="accent1"/>
              </a:buClr>
              <a:buFont typeface="Wingdings" panose="05000000000000000000" pitchFamily="2" charset="2"/>
              <a:buChar char="Ø"/>
            </a:pPr>
            <a:r>
              <a:rPr lang="nl-NL" dirty="0">
                <a:solidFill>
                  <a:schemeClr val="bg2"/>
                </a:solidFill>
                <a:latin typeface="DINOT-Regular" panose="02000503030000020004" pitchFamily="2" charset="77"/>
                <a:ea typeface="Calibri" panose="020F0502020204030204" pitchFamily="34" charset="0"/>
                <a:cs typeface="Times New Roman" panose="02020603050405020304" pitchFamily="18" charset="0"/>
              </a:rPr>
              <a:t>Maak afspraken met elkaar over de mogelijkheid om noodsituaties thuis op te vangen.</a:t>
            </a:r>
            <a:endParaRPr lang="nl-NL" dirty="0">
              <a:solidFill>
                <a:schemeClr val="bg2"/>
              </a:solidFill>
              <a:effectLst/>
              <a:latin typeface="DINOT-Regular" panose="02000503030000020004" pitchFamily="2" charset="77"/>
              <a:ea typeface="Calibri" panose="020F0502020204030204" pitchFamily="34" charset="0"/>
              <a:cs typeface="Times New Roman" panose="02020603050405020304" pitchFamily="18" charset="0"/>
            </a:endParaRPr>
          </a:p>
          <a:p>
            <a:pPr marL="534988" indent="-263525">
              <a:lnSpc>
                <a:spcPct val="107000"/>
              </a:lnSpc>
              <a:spcAft>
                <a:spcPts val="800"/>
              </a:spcAft>
              <a:buClr>
                <a:schemeClr val="accent1"/>
              </a:buClr>
              <a:buFont typeface="Wingdings" panose="05000000000000000000" pitchFamily="2" charset="2"/>
              <a:buChar char="Ø"/>
            </a:pPr>
            <a:r>
              <a:rPr lang="nl-NL" dirty="0">
                <a:solidFill>
                  <a:schemeClr val="bg2"/>
                </a:solidFill>
                <a:latin typeface="DINOT-Regular" panose="02000503030000020004" pitchFamily="2" charset="77"/>
                <a:ea typeface="Calibri" panose="020F0502020204030204" pitchFamily="34" charset="0"/>
                <a:cs typeface="Times New Roman" panose="02020603050405020304" pitchFamily="18" charset="0"/>
              </a:rPr>
              <a:t>Ander takenpakket, kan er tijdelijk druk van de ketel gehaald worden </a:t>
            </a:r>
          </a:p>
          <a:p>
            <a:pPr marL="514350" indent="-285750">
              <a:lnSpc>
                <a:spcPct val="107000"/>
              </a:lnSpc>
              <a:spcAft>
                <a:spcPts val="800"/>
              </a:spcAft>
              <a:buClr>
                <a:schemeClr val="accent1"/>
              </a:buClr>
              <a:buFont typeface="Wingdings" panose="05000000000000000000" pitchFamily="2" charset="2"/>
              <a:buChar char="Ø"/>
            </a:pPr>
            <a:endParaRPr lang="nl-NL" dirty="0"/>
          </a:p>
          <a:p>
            <a:endParaRPr lang="nl-NL" dirty="0"/>
          </a:p>
        </p:txBody>
      </p:sp>
    </p:spTree>
    <p:extLst>
      <p:ext uri="{BB962C8B-B14F-4D97-AF65-F5344CB8AC3E}">
        <p14:creationId xmlns:p14="http://schemas.microsoft.com/office/powerpoint/2010/main" val="216819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05276F-88CE-4091-8F7A-0712B430B7CE}"/>
              </a:ext>
            </a:extLst>
          </p:cNvPr>
          <p:cNvSpPr>
            <a:spLocks noGrp="1"/>
          </p:cNvSpPr>
          <p:nvPr>
            <p:ph type="title"/>
          </p:nvPr>
        </p:nvSpPr>
        <p:spPr>
          <a:xfrm>
            <a:off x="870253" y="497024"/>
            <a:ext cx="7804547" cy="937688"/>
          </a:xfrm>
        </p:spPr>
        <p:txBody>
          <a:bodyPr>
            <a:normAutofit/>
          </a:bodyPr>
          <a:lstStyle/>
          <a:p>
            <a:pPr algn="l"/>
            <a:r>
              <a:rPr lang="nl-NL" sz="3500" dirty="0">
                <a:latin typeface="DINOT-Regular" panose="02000503030000020004" pitchFamily="2" charset="77"/>
              </a:rPr>
              <a:t>Criteria doorverwijzen</a:t>
            </a:r>
          </a:p>
        </p:txBody>
      </p:sp>
      <p:sp>
        <p:nvSpPr>
          <p:cNvPr id="3" name="Tijdelijke aanduiding voor tekst 2">
            <a:extLst>
              <a:ext uri="{FF2B5EF4-FFF2-40B4-BE49-F238E27FC236}">
                <a16:creationId xmlns:a16="http://schemas.microsoft.com/office/drawing/2014/main" id="{FD6538F5-E947-4C07-8E95-7E49CF10BC9E}"/>
              </a:ext>
            </a:extLst>
          </p:cNvPr>
          <p:cNvSpPr>
            <a:spLocks noGrp="1"/>
          </p:cNvSpPr>
          <p:nvPr>
            <p:ph type="body" idx="1"/>
          </p:nvPr>
        </p:nvSpPr>
        <p:spPr>
          <a:xfrm>
            <a:off x="654005" y="1712662"/>
            <a:ext cx="8121027" cy="4420195"/>
          </a:xfrm>
        </p:spPr>
        <p:txBody>
          <a:bodyPr>
            <a:normAutofit fontScale="25000" lnSpcReduction="20000"/>
          </a:bodyPr>
          <a:lstStyle/>
          <a:p>
            <a:pPr>
              <a:lnSpc>
                <a:spcPct val="107000"/>
              </a:lnSpc>
              <a:spcAft>
                <a:spcPts val="800"/>
              </a:spcAft>
            </a:pPr>
            <a:r>
              <a:rPr lang="nl-NL" sz="8800" dirty="0">
                <a:solidFill>
                  <a:schemeClr val="bg2"/>
                </a:solidFill>
                <a:effectLst/>
                <a:latin typeface="DINOT-Regular" panose="02000503030000020004" pitchFamily="2" charset="77"/>
                <a:ea typeface="Calibri" panose="020F0502020204030204" pitchFamily="34" charset="0"/>
                <a:cs typeface="Times New Roman" panose="02020603050405020304" pitchFamily="18" charset="0"/>
              </a:rPr>
              <a:t>Criteria voor doorverwijzen:</a:t>
            </a:r>
            <a:endParaRPr lang="nl-NL" sz="8800" dirty="0">
              <a:solidFill>
                <a:schemeClr val="bg2"/>
              </a:solidFill>
              <a:latin typeface="DINOT-Regular" panose="02000503030000020004" pitchFamily="2" charset="77"/>
              <a:ea typeface="Calibri" panose="020F0502020204030204" pitchFamily="34" charset="0"/>
              <a:cs typeface="Times New Roman" panose="02020603050405020304" pitchFamily="18" charset="0"/>
            </a:endParaRPr>
          </a:p>
          <a:p>
            <a:pPr marL="571500" indent="-342900">
              <a:lnSpc>
                <a:spcPct val="107000"/>
              </a:lnSpc>
              <a:spcAft>
                <a:spcPts val="800"/>
              </a:spcAft>
              <a:buAutoNum type="arabicPeriod"/>
            </a:pPr>
            <a:r>
              <a:rPr lang="nl-NL" sz="8800" dirty="0">
                <a:solidFill>
                  <a:schemeClr val="bg2"/>
                </a:solidFill>
                <a:effectLst/>
                <a:latin typeface="DINOT-Regular" panose="02000503030000020004" pitchFamily="2" charset="77"/>
                <a:ea typeface="Calibri" panose="020F0502020204030204" pitchFamily="34" charset="0"/>
                <a:cs typeface="Times New Roman" panose="02020603050405020304" pitchFamily="18" charset="0"/>
              </a:rPr>
              <a:t>De situatie blijkt langdurig van aard te zijn</a:t>
            </a:r>
          </a:p>
          <a:p>
            <a:pPr marL="571500" indent="-342900">
              <a:lnSpc>
                <a:spcPct val="107000"/>
              </a:lnSpc>
              <a:spcAft>
                <a:spcPts val="800"/>
              </a:spcAft>
              <a:buAutoNum type="arabicPeriod"/>
            </a:pPr>
            <a:r>
              <a:rPr lang="nl-NL" sz="8800" dirty="0">
                <a:solidFill>
                  <a:schemeClr val="bg2"/>
                </a:solidFill>
                <a:latin typeface="DINOT-Regular" panose="02000503030000020004" pitchFamily="2" charset="77"/>
                <a:ea typeface="Calibri" panose="020F0502020204030204" pitchFamily="34" charset="0"/>
                <a:cs typeface="Times New Roman" panose="02020603050405020304" pitchFamily="18" charset="0"/>
              </a:rPr>
              <a:t>Je merkt dat medewerker moeilijk in balans komt en regie kan nemen</a:t>
            </a:r>
          </a:p>
          <a:p>
            <a:pPr marL="571500" indent="-342900">
              <a:lnSpc>
                <a:spcPct val="107000"/>
              </a:lnSpc>
              <a:spcAft>
                <a:spcPts val="800"/>
              </a:spcAft>
              <a:buAutoNum type="arabicPeriod"/>
            </a:pPr>
            <a:r>
              <a:rPr lang="nl-NL" sz="8800" dirty="0">
                <a:solidFill>
                  <a:schemeClr val="bg2"/>
                </a:solidFill>
                <a:latin typeface="DINOT-Regular" panose="02000503030000020004" pitchFamily="2" charset="77"/>
                <a:ea typeface="Calibri" panose="020F0502020204030204" pitchFamily="34" charset="0"/>
                <a:cs typeface="Times New Roman" panose="02020603050405020304" pitchFamily="18" charset="0"/>
              </a:rPr>
              <a:t>Je kunt geen begrip meer opbrengen voor de situatie</a:t>
            </a:r>
          </a:p>
          <a:p>
            <a:pPr marL="571500" indent="-342900">
              <a:lnSpc>
                <a:spcPct val="107000"/>
              </a:lnSpc>
              <a:spcAft>
                <a:spcPts val="800"/>
              </a:spcAft>
              <a:buAutoNum type="arabicPeriod"/>
            </a:pPr>
            <a:r>
              <a:rPr lang="nl-NL" sz="8800" dirty="0">
                <a:solidFill>
                  <a:schemeClr val="bg2"/>
                </a:solidFill>
                <a:latin typeface="DINOT-Regular" panose="02000503030000020004" pitchFamily="2" charset="77"/>
                <a:ea typeface="Calibri" panose="020F0502020204030204" pitchFamily="34" charset="0"/>
                <a:cs typeface="Times New Roman" panose="02020603050405020304" pitchFamily="18" charset="0"/>
              </a:rPr>
              <a:t>Het ontbreekt kennis en kunde om  medewerker te faciliteren in zijn/haar proces</a:t>
            </a:r>
          </a:p>
          <a:p>
            <a:pPr marL="571500" indent="-342900">
              <a:lnSpc>
                <a:spcPct val="107000"/>
              </a:lnSpc>
              <a:spcAft>
                <a:spcPts val="800"/>
              </a:spcAft>
              <a:buAutoNum type="arabicPeriod"/>
            </a:pPr>
            <a:r>
              <a:rPr lang="nl-NL" sz="8800" dirty="0">
                <a:solidFill>
                  <a:schemeClr val="bg2"/>
                </a:solidFill>
                <a:effectLst/>
                <a:latin typeface="DINOT-Regular" panose="02000503030000020004" pitchFamily="2" charset="77"/>
                <a:ea typeface="Calibri" panose="020F0502020204030204" pitchFamily="34" charset="0"/>
                <a:cs typeface="Times New Roman" panose="02020603050405020304" pitchFamily="18" charset="0"/>
              </a:rPr>
              <a:t>Je merkt dat de werk-mantelzorg</a:t>
            </a:r>
            <a:r>
              <a:rPr lang="nl-NL" sz="8800" dirty="0">
                <a:solidFill>
                  <a:schemeClr val="bg2"/>
                </a:solidFill>
                <a:latin typeface="DINOT-Regular" panose="02000503030000020004" pitchFamily="2" charset="77"/>
                <a:ea typeface="Calibri" panose="020F0502020204030204" pitchFamily="34" charset="0"/>
                <a:cs typeface="Times New Roman" panose="02020603050405020304" pitchFamily="18" charset="0"/>
              </a:rPr>
              <a:t>situatie  </a:t>
            </a:r>
            <a:r>
              <a:rPr lang="nl-NL" sz="8800" dirty="0">
                <a:solidFill>
                  <a:schemeClr val="bg2"/>
                </a:solidFill>
                <a:effectLst/>
                <a:latin typeface="DINOT-Regular" panose="02000503030000020004" pitchFamily="2" charset="77"/>
                <a:ea typeface="Calibri" panose="020F0502020204030204" pitchFamily="34" charset="0"/>
                <a:cs typeface="Times New Roman" panose="02020603050405020304" pitchFamily="18" charset="0"/>
              </a:rPr>
              <a:t>te complex is </a:t>
            </a:r>
          </a:p>
          <a:p>
            <a:pPr marL="571500" indent="-342900">
              <a:lnSpc>
                <a:spcPct val="107000"/>
              </a:lnSpc>
              <a:spcAft>
                <a:spcPts val="800"/>
              </a:spcAft>
              <a:buAutoNum type="arabicPeriod"/>
            </a:pPr>
            <a:r>
              <a:rPr lang="nl-NL" sz="8800" dirty="0">
                <a:solidFill>
                  <a:schemeClr val="bg2"/>
                </a:solidFill>
                <a:latin typeface="DINOT-Regular" panose="02000503030000020004" pitchFamily="2" charset="77"/>
                <a:ea typeface="Calibri" panose="020F0502020204030204" pitchFamily="34" charset="0"/>
                <a:cs typeface="Times New Roman" panose="02020603050405020304" pitchFamily="18" charset="0"/>
              </a:rPr>
              <a:t>Het ontbreekt je aan tijd om met aandacht het gesprek te voeren</a:t>
            </a:r>
          </a:p>
          <a:p>
            <a:pPr marL="228600" indent="0">
              <a:lnSpc>
                <a:spcPct val="107000"/>
              </a:lnSpc>
              <a:spcAft>
                <a:spcPts val="800"/>
              </a:spcAft>
            </a:pPr>
            <a:r>
              <a:rPr lang="nl-NL" sz="8800" dirty="0">
                <a:solidFill>
                  <a:schemeClr val="bg2"/>
                </a:solidFill>
                <a:latin typeface="DINOT-Regular" panose="02000503030000020004" pitchFamily="2" charset="77"/>
                <a:ea typeface="Calibri" panose="020F0502020204030204" pitchFamily="34" charset="0"/>
                <a:cs typeface="Times New Roman" panose="02020603050405020304" pitchFamily="18" charset="0"/>
              </a:rPr>
              <a:t>Verwijs dan door naar een casemanager, je HR manager</a:t>
            </a:r>
            <a:br>
              <a:rPr lang="nl-NL" sz="8800" dirty="0">
                <a:solidFill>
                  <a:schemeClr val="bg2"/>
                </a:solidFill>
                <a:latin typeface="DINOT-Regular" panose="02000503030000020004" pitchFamily="2" charset="77"/>
                <a:ea typeface="Calibri" panose="020F0502020204030204" pitchFamily="34" charset="0"/>
                <a:cs typeface="Times New Roman" panose="02020603050405020304" pitchFamily="18" charset="0"/>
              </a:rPr>
            </a:br>
            <a:r>
              <a:rPr lang="nl-NL" sz="8800" dirty="0">
                <a:solidFill>
                  <a:schemeClr val="bg2"/>
                </a:solidFill>
                <a:latin typeface="DINOT-Regular" panose="02000503030000020004" pitchFamily="2" charset="77"/>
                <a:ea typeface="Calibri" panose="020F0502020204030204" pitchFamily="34" charset="0"/>
                <a:cs typeface="Times New Roman" panose="02020603050405020304" pitchFamily="18" charset="0"/>
              </a:rPr>
              <a:t>of de bedrijfsarts</a:t>
            </a:r>
            <a:endParaRPr lang="nl-NL" sz="8800" dirty="0">
              <a:solidFill>
                <a:schemeClr val="bg2"/>
              </a:solidFill>
              <a:effectLst/>
              <a:latin typeface="DINOT-Regular" panose="02000503030000020004" pitchFamily="2" charset="77"/>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0778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ga14dfc979c_0_9"/>
          <p:cNvSpPr txBox="1">
            <a:spLocks noGrp="1"/>
          </p:cNvSpPr>
          <p:nvPr>
            <p:ph type="title"/>
          </p:nvPr>
        </p:nvSpPr>
        <p:spPr>
          <a:xfrm>
            <a:off x="751250" y="275885"/>
            <a:ext cx="8764448" cy="13806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nl-NL" sz="3500" dirty="0">
                <a:solidFill>
                  <a:schemeClr val="accent1"/>
                </a:solidFill>
                <a:latin typeface="DINOT-Regular" panose="02000503030000020004" pitchFamily="2" charset="77"/>
              </a:rPr>
              <a:t> </a:t>
            </a:r>
            <a:r>
              <a:rPr lang="nl-NL" sz="3500" dirty="0">
                <a:latin typeface="DINOT-Regular" panose="02000503030000020004" pitchFamily="2" charset="77"/>
              </a:rPr>
              <a:t>Maats</a:t>
            </a:r>
            <a:r>
              <a:rPr lang="nl-NL" sz="3500" dirty="0">
                <a:solidFill>
                  <a:srgbClr val="ED7300"/>
                </a:solidFill>
                <a:latin typeface="DINOT-Regular" panose="02000503030000020004" pitchFamily="2" charset="77"/>
              </a:rPr>
              <a:t>cha</a:t>
            </a:r>
            <a:r>
              <a:rPr lang="nl-NL" sz="3500" dirty="0">
                <a:latin typeface="DINOT-Regular" panose="02000503030000020004" pitchFamily="2" charset="77"/>
              </a:rPr>
              <a:t>ppelijke context</a:t>
            </a:r>
            <a:endParaRPr sz="3500" dirty="0">
              <a:latin typeface="DINOT-Regular" panose="02000503030000020004" pitchFamily="2" charset="77"/>
            </a:endParaRPr>
          </a:p>
        </p:txBody>
      </p:sp>
      <p:pic>
        <p:nvPicPr>
          <p:cNvPr id="2" name="Afbeelding 1">
            <a:extLst>
              <a:ext uri="{FF2B5EF4-FFF2-40B4-BE49-F238E27FC236}">
                <a16:creationId xmlns:a16="http://schemas.microsoft.com/office/drawing/2014/main" id="{44339939-AA81-B780-F9DC-48D603A0A8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510" y="1666330"/>
            <a:ext cx="6382404" cy="4513097"/>
          </a:xfrm>
          <a:prstGeom prst="rect">
            <a:avLst/>
          </a:prstGeom>
        </p:spPr>
      </p:pic>
    </p:spTree>
    <p:extLst>
      <p:ext uri="{BB962C8B-B14F-4D97-AF65-F5344CB8AC3E}">
        <p14:creationId xmlns:p14="http://schemas.microsoft.com/office/powerpoint/2010/main" val="3207460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7;ga14dfc979c_0_9">
            <a:extLst>
              <a:ext uri="{FF2B5EF4-FFF2-40B4-BE49-F238E27FC236}">
                <a16:creationId xmlns:a16="http://schemas.microsoft.com/office/drawing/2014/main" id="{46871E6C-297B-BA63-53D4-CFE1B7017449}"/>
              </a:ext>
            </a:extLst>
          </p:cNvPr>
          <p:cNvSpPr txBox="1">
            <a:spLocks/>
          </p:cNvSpPr>
          <p:nvPr/>
        </p:nvSpPr>
        <p:spPr>
          <a:xfrm>
            <a:off x="900113" y="1593710"/>
            <a:ext cx="9254176" cy="421347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50000"/>
              </a:lnSpc>
              <a:spcBef>
                <a:spcPts val="0"/>
              </a:spcBef>
              <a:spcAft>
                <a:spcPts val="0"/>
              </a:spcAft>
              <a:buClr>
                <a:srgbClr val="000000"/>
              </a:buClr>
              <a:buSzPts val="1400"/>
              <a:buFont typeface="Arial"/>
              <a:buNone/>
              <a:defRPr sz="2500" b="0" i="0" u="none" strike="noStrike" cap="none">
                <a:solidFill>
                  <a:srgbClr val="000000"/>
                </a:solidFill>
                <a:latin typeface="Arial"/>
                <a:ea typeface="Arial"/>
                <a:cs typeface="Arial"/>
                <a:sym typeface="Arial"/>
              </a:defRPr>
            </a:lvl1pPr>
            <a:lvl2pPr marL="914400" marR="0" lvl="1" indent="-228600" algn="l" rtl="0">
              <a:lnSpc>
                <a:spcPct val="150000"/>
              </a:lnSpc>
              <a:spcBef>
                <a:spcPts val="0"/>
              </a:spcBef>
              <a:spcAft>
                <a:spcPts val="0"/>
              </a:spcAft>
              <a:buClr>
                <a:srgbClr val="000000"/>
              </a:buClr>
              <a:buSzPts val="1400"/>
              <a:buFont typeface="Arial"/>
              <a:buNone/>
              <a:defRPr sz="2500" b="0" i="0" u="none" strike="noStrike" cap="none">
                <a:solidFill>
                  <a:srgbClr val="000000"/>
                </a:solidFill>
                <a:latin typeface="Arial"/>
                <a:ea typeface="Arial"/>
                <a:cs typeface="Arial"/>
                <a:sym typeface="Arial"/>
              </a:defRPr>
            </a:lvl2pPr>
            <a:lvl3pPr marL="1371600" marR="0" lvl="2" indent="-228600" algn="l" rtl="0">
              <a:lnSpc>
                <a:spcPct val="150000"/>
              </a:lnSpc>
              <a:spcBef>
                <a:spcPts val="0"/>
              </a:spcBef>
              <a:spcAft>
                <a:spcPts val="0"/>
              </a:spcAft>
              <a:buClr>
                <a:srgbClr val="000000"/>
              </a:buClr>
              <a:buSzPts val="1400"/>
              <a:buFont typeface="Arial"/>
              <a:buNone/>
              <a:defRPr sz="2500" b="0" i="0" u="none" strike="noStrike" cap="none">
                <a:solidFill>
                  <a:srgbClr val="000000"/>
                </a:solidFill>
                <a:latin typeface="Arial"/>
                <a:ea typeface="Arial"/>
                <a:cs typeface="Arial"/>
                <a:sym typeface="Arial"/>
              </a:defRPr>
            </a:lvl3pPr>
            <a:lvl4pPr marL="1828800" marR="0" lvl="3" indent="-228600" algn="l" rtl="0">
              <a:lnSpc>
                <a:spcPct val="150000"/>
              </a:lnSpc>
              <a:spcBef>
                <a:spcPts val="0"/>
              </a:spcBef>
              <a:spcAft>
                <a:spcPts val="0"/>
              </a:spcAft>
              <a:buClr>
                <a:srgbClr val="000000"/>
              </a:buClr>
              <a:buSzPts val="1400"/>
              <a:buFont typeface="Arial"/>
              <a:buNone/>
              <a:defRPr sz="2500" b="0" i="0" u="none" strike="noStrike" cap="none">
                <a:solidFill>
                  <a:srgbClr val="000000"/>
                </a:solidFill>
                <a:latin typeface="Arial"/>
                <a:ea typeface="Arial"/>
                <a:cs typeface="Arial"/>
                <a:sym typeface="Arial"/>
              </a:defRPr>
            </a:lvl4pPr>
            <a:lvl5pPr marL="2286000" marR="0" lvl="4" indent="-228600" algn="l" rtl="0">
              <a:lnSpc>
                <a:spcPct val="150000"/>
              </a:lnSpc>
              <a:spcBef>
                <a:spcPts val="0"/>
              </a:spcBef>
              <a:spcAft>
                <a:spcPts val="0"/>
              </a:spcAft>
              <a:buClr>
                <a:srgbClr val="000000"/>
              </a:buClr>
              <a:buSzPts val="1400"/>
              <a:buFont typeface="Arial"/>
              <a:buNone/>
              <a:defRPr sz="2500" b="0" i="0" u="none" strike="noStrike" cap="none">
                <a:solidFill>
                  <a:srgbClr val="000000"/>
                </a:solidFill>
                <a:latin typeface="Arial"/>
                <a:ea typeface="Arial"/>
                <a:cs typeface="Arial"/>
                <a:sym typeface="Arial"/>
              </a:defRPr>
            </a:lvl5pPr>
            <a:lvl6pPr marL="2743200" marR="0" lvl="5" indent="-228600" algn="l" rtl="0">
              <a:lnSpc>
                <a:spcPct val="100000"/>
              </a:lnSpc>
              <a:spcBef>
                <a:spcPts val="2953"/>
              </a:spcBef>
              <a:spcAft>
                <a:spcPts val="0"/>
              </a:spcAft>
              <a:buClr>
                <a:srgbClr val="000000"/>
              </a:buClr>
              <a:buSzPts val="1400"/>
              <a:buFont typeface="Arial"/>
              <a:buNone/>
              <a:defRPr sz="2500" b="0" i="0" u="none" strike="noStrike" cap="none">
                <a:solidFill>
                  <a:srgbClr val="000000"/>
                </a:solidFill>
                <a:latin typeface="Arial"/>
                <a:ea typeface="Arial"/>
                <a:cs typeface="Arial"/>
                <a:sym typeface="Arial"/>
              </a:defRPr>
            </a:lvl6pPr>
            <a:lvl7pPr marL="3200400" marR="0" lvl="6" indent="-228600" algn="l" rtl="0">
              <a:lnSpc>
                <a:spcPct val="100000"/>
              </a:lnSpc>
              <a:spcBef>
                <a:spcPts val="2953"/>
              </a:spcBef>
              <a:spcAft>
                <a:spcPts val="0"/>
              </a:spcAft>
              <a:buClr>
                <a:srgbClr val="000000"/>
              </a:buClr>
              <a:buSzPts val="1400"/>
              <a:buFont typeface="Arial"/>
              <a:buNone/>
              <a:defRPr sz="2500" b="0" i="0" u="none" strike="noStrike" cap="none">
                <a:solidFill>
                  <a:srgbClr val="000000"/>
                </a:solidFill>
                <a:latin typeface="Arial"/>
                <a:ea typeface="Arial"/>
                <a:cs typeface="Arial"/>
                <a:sym typeface="Arial"/>
              </a:defRPr>
            </a:lvl7pPr>
            <a:lvl8pPr marL="3657600" marR="0" lvl="7" indent="-228600" algn="l" rtl="0">
              <a:lnSpc>
                <a:spcPct val="100000"/>
              </a:lnSpc>
              <a:spcBef>
                <a:spcPts val="2953"/>
              </a:spcBef>
              <a:spcAft>
                <a:spcPts val="0"/>
              </a:spcAft>
              <a:buClr>
                <a:srgbClr val="000000"/>
              </a:buClr>
              <a:buSzPts val="1400"/>
              <a:buFont typeface="Arial"/>
              <a:buNone/>
              <a:defRPr sz="2500" b="0" i="0" u="none" strike="noStrike" cap="none">
                <a:solidFill>
                  <a:srgbClr val="000000"/>
                </a:solidFill>
                <a:latin typeface="Arial"/>
                <a:ea typeface="Arial"/>
                <a:cs typeface="Arial"/>
                <a:sym typeface="Arial"/>
              </a:defRPr>
            </a:lvl8pPr>
            <a:lvl9pPr marL="4114800" marR="0" lvl="8" indent="-228600" algn="l" rtl="0">
              <a:lnSpc>
                <a:spcPct val="100000"/>
              </a:lnSpc>
              <a:spcBef>
                <a:spcPts val="2953"/>
              </a:spcBef>
              <a:spcAft>
                <a:spcPts val="0"/>
              </a:spcAft>
              <a:buClr>
                <a:srgbClr val="000000"/>
              </a:buClr>
              <a:buSzPts val="1400"/>
              <a:buFont typeface="Arial"/>
              <a:buNone/>
              <a:defRPr sz="2500" b="0" i="0" u="none" strike="noStrike" cap="none">
                <a:solidFill>
                  <a:srgbClr val="000000"/>
                </a:solidFill>
                <a:latin typeface="Arial"/>
                <a:ea typeface="Arial"/>
                <a:cs typeface="Arial"/>
                <a:sym typeface="Arial"/>
              </a:defRPr>
            </a:lvl9pPr>
          </a:lstStyle>
          <a:p>
            <a:pPr marL="0" indent="0"/>
            <a:r>
              <a:rPr lang="nl-NL" sz="1800" dirty="0">
                <a:solidFill>
                  <a:schemeClr val="bg2"/>
                </a:solidFill>
                <a:latin typeface="DINOT-Regular" panose="02000503030000020004" pitchFamily="2" charset="77"/>
              </a:rPr>
              <a:t>1. Hoeveel medewerkers combineren binnen Bosch het werk met mantelzorg? </a:t>
            </a:r>
          </a:p>
          <a:p>
            <a:pPr marL="0" indent="0"/>
            <a:r>
              <a:rPr lang="nl-NL" sz="1800" dirty="0">
                <a:solidFill>
                  <a:schemeClr val="bg2"/>
                </a:solidFill>
                <a:latin typeface="DINOT-Regular" panose="02000503030000020004" pitchFamily="2" charset="77"/>
              </a:rPr>
              <a:t>	A.  1 op de 6		B.  1 op de 8		C.  1 op de 4	</a:t>
            </a:r>
          </a:p>
          <a:p>
            <a:pPr marL="0" indent="0"/>
            <a:r>
              <a:rPr lang="nl-NL" sz="1800" dirty="0">
                <a:solidFill>
                  <a:schemeClr val="bg2"/>
                </a:solidFill>
                <a:latin typeface="DINOT-Regular" panose="02000503030000020004" pitchFamily="2" charset="77"/>
              </a:rPr>
              <a:t>  </a:t>
            </a:r>
          </a:p>
          <a:p>
            <a:pPr marL="0" indent="0">
              <a:lnSpc>
                <a:spcPct val="100000"/>
              </a:lnSpc>
            </a:pPr>
            <a:r>
              <a:rPr lang="nl-NL" sz="1800" dirty="0">
                <a:solidFill>
                  <a:schemeClr val="bg2"/>
                </a:solidFill>
                <a:latin typeface="DINOT-Regular" panose="02000503030000020004" pitchFamily="2" charset="77"/>
              </a:rPr>
              <a:t>2. Hoeveel % van deze medewerkers kan werk en mantelzorg </a:t>
            </a:r>
            <a:br>
              <a:rPr lang="nl-NL" sz="1800" dirty="0">
                <a:solidFill>
                  <a:schemeClr val="bg2"/>
                </a:solidFill>
                <a:latin typeface="DINOT-Regular" panose="02000503030000020004" pitchFamily="2" charset="77"/>
              </a:rPr>
            </a:br>
            <a:r>
              <a:rPr lang="nl-NL" sz="1800" dirty="0">
                <a:solidFill>
                  <a:schemeClr val="bg2"/>
                </a:solidFill>
                <a:latin typeface="DINOT-Regular" panose="02000503030000020004" pitchFamily="2" charset="77"/>
              </a:rPr>
              <a:t>    slecht combineren? </a:t>
            </a:r>
          </a:p>
          <a:p>
            <a:pPr marL="0" indent="0"/>
            <a:r>
              <a:rPr lang="nl-NL" sz="1800" dirty="0">
                <a:solidFill>
                  <a:schemeClr val="bg2"/>
                </a:solidFill>
                <a:latin typeface="DINOT-Regular" panose="02000503030000020004" pitchFamily="2" charset="77"/>
              </a:rPr>
              <a:t>	A.     8%			B.     16%		C.     25% </a:t>
            </a:r>
          </a:p>
          <a:p>
            <a:pPr marL="0" indent="0"/>
            <a:endParaRPr lang="nl-NL" sz="1800" dirty="0">
              <a:solidFill>
                <a:schemeClr val="bg2"/>
              </a:solidFill>
              <a:latin typeface="DINOT-Regular" panose="02000503030000020004" pitchFamily="2" charset="77"/>
            </a:endParaRPr>
          </a:p>
          <a:p>
            <a:pPr marL="0" indent="0"/>
            <a:r>
              <a:rPr lang="nl-NL" sz="1800" dirty="0">
                <a:solidFill>
                  <a:schemeClr val="bg2"/>
                </a:solidFill>
                <a:latin typeface="DINOT-Regular" panose="02000503030000020004" pitchFamily="2" charset="77"/>
              </a:rPr>
              <a:t>3. Hoeveel % van het verzuim wordt door mantelzorg veroorzaakt? 	</a:t>
            </a:r>
          </a:p>
          <a:p>
            <a:pPr marL="0" indent="0"/>
            <a:r>
              <a:rPr lang="nl-NL" sz="1800" dirty="0">
                <a:solidFill>
                  <a:schemeClr val="bg2"/>
                </a:solidFill>
                <a:latin typeface="DINOT-Regular" panose="02000503030000020004" pitchFamily="2" charset="77"/>
              </a:rPr>
              <a:t>	A.     5%			B.     10%		C.     18% </a:t>
            </a:r>
          </a:p>
          <a:p>
            <a:pPr marL="0" indent="0"/>
            <a:endParaRPr lang="nl-NL" sz="1800" dirty="0">
              <a:latin typeface="DINOT-Regular" panose="02000503030000020004" pitchFamily="2" charset="77"/>
            </a:endParaRPr>
          </a:p>
          <a:p>
            <a:pPr marL="0" indent="0"/>
            <a:r>
              <a:rPr lang="nl-NL" sz="1100" dirty="0">
                <a:solidFill>
                  <a:schemeClr val="tx2">
                    <a:lumMod val="75000"/>
                  </a:schemeClr>
                </a:solidFill>
                <a:latin typeface="DINOT-Regular" panose="02000503030000020004" pitchFamily="2" charset="77"/>
              </a:rPr>
              <a:t>1. C, 2. B, 3. C</a:t>
            </a:r>
          </a:p>
          <a:p>
            <a:pPr marL="50800" indent="0">
              <a:lnSpc>
                <a:spcPct val="130000"/>
              </a:lnSpc>
              <a:buClr>
                <a:srgbClr val="7F7F7F"/>
              </a:buClr>
              <a:buSzPts val="2800"/>
            </a:pPr>
            <a:r>
              <a:rPr lang="nl-NL" sz="1800" dirty="0">
                <a:solidFill>
                  <a:schemeClr val="bg2"/>
                </a:solidFill>
                <a:latin typeface="DINOT-Regular" panose="02000503030000020004" pitchFamily="2" charset="77"/>
              </a:rPr>
              <a:t> </a:t>
            </a:r>
            <a:endParaRPr lang="nl-NL" sz="2400" dirty="0">
              <a:solidFill>
                <a:srgbClr val="7F7F7F"/>
              </a:solidFill>
              <a:latin typeface="DINOT-Regular" panose="02000503030000020004" pitchFamily="2" charset="77"/>
            </a:endParaRPr>
          </a:p>
        </p:txBody>
      </p:sp>
      <p:sp>
        <p:nvSpPr>
          <p:cNvPr id="7" name="Google Shape;76;ga14dfc979c_0_9">
            <a:extLst>
              <a:ext uri="{FF2B5EF4-FFF2-40B4-BE49-F238E27FC236}">
                <a16:creationId xmlns:a16="http://schemas.microsoft.com/office/drawing/2014/main" id="{3C631CDC-B3AA-CF6E-2F97-C135B6BA317A}"/>
              </a:ext>
            </a:extLst>
          </p:cNvPr>
          <p:cNvSpPr txBox="1">
            <a:spLocks/>
          </p:cNvSpPr>
          <p:nvPr/>
        </p:nvSpPr>
        <p:spPr>
          <a:xfrm>
            <a:off x="751250" y="281210"/>
            <a:ext cx="8764448" cy="13806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5600" b="0" i="0" u="none" strike="noStrike" cap="none">
                <a:solidFill>
                  <a:srgbClr val="F1791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5600" b="0" i="0" u="none" strike="noStrike" cap="none">
                <a:solidFill>
                  <a:srgbClr val="F1791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5600" b="0" i="0" u="none" strike="noStrike" cap="none">
                <a:solidFill>
                  <a:srgbClr val="F1791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5600" b="0" i="0" u="none" strike="noStrike" cap="none">
                <a:solidFill>
                  <a:srgbClr val="F1791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5600" b="0" i="0" u="none" strike="noStrike" cap="none">
                <a:solidFill>
                  <a:srgbClr val="F1791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5600" b="0" i="0" u="none" strike="noStrike" cap="none">
                <a:solidFill>
                  <a:srgbClr val="F1791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5600" b="0" i="0" u="none" strike="noStrike" cap="none">
                <a:solidFill>
                  <a:srgbClr val="F1791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5600" b="0" i="0" u="none" strike="noStrike" cap="none">
                <a:solidFill>
                  <a:srgbClr val="F1791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5600" b="0" i="0" u="none" strike="noStrike" cap="none">
                <a:solidFill>
                  <a:srgbClr val="F17912"/>
                </a:solidFill>
                <a:latin typeface="Arial"/>
                <a:ea typeface="Arial"/>
                <a:cs typeface="Arial"/>
                <a:sym typeface="Arial"/>
              </a:defRPr>
            </a:lvl9pPr>
          </a:lstStyle>
          <a:p>
            <a:pPr algn="l"/>
            <a:r>
              <a:rPr lang="nl-NL" sz="3500" dirty="0">
                <a:solidFill>
                  <a:schemeClr val="accent1"/>
                </a:solidFill>
                <a:latin typeface="DINOT-Regular" panose="02000503030000020004" pitchFamily="2" charset="77"/>
              </a:rPr>
              <a:t> </a:t>
            </a:r>
            <a:r>
              <a:rPr lang="nl-NL" sz="3500" dirty="0">
                <a:latin typeface="DINOT-Regular" panose="02000503030000020004" pitchFamily="2" charset="77"/>
              </a:rPr>
              <a:t>Feiten en cijfers</a:t>
            </a:r>
          </a:p>
        </p:txBody>
      </p:sp>
    </p:spTree>
    <p:extLst>
      <p:ext uri="{BB962C8B-B14F-4D97-AF65-F5344CB8AC3E}">
        <p14:creationId xmlns:p14="http://schemas.microsoft.com/office/powerpoint/2010/main" val="364349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 calcmode="lin" valueType="num">
                                      <p:cBhvr additive="base">
                                        <p:cTn id="37"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10" end="10"/>
                                            </p:txEl>
                                          </p:spTgt>
                                        </p:tgtEl>
                                        <p:attrNameLst>
                                          <p:attrName>style.visibility</p:attrName>
                                        </p:attrNameLst>
                                      </p:cBhvr>
                                      <p:to>
                                        <p:strVal val="visible"/>
                                      </p:to>
                                    </p:set>
                                    <p:anim calcmode="lin" valueType="num">
                                      <p:cBhvr additive="base">
                                        <p:cTn id="55"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76;ga14dfc979c_0_9">
            <a:extLst>
              <a:ext uri="{FF2B5EF4-FFF2-40B4-BE49-F238E27FC236}">
                <a16:creationId xmlns:a16="http://schemas.microsoft.com/office/drawing/2014/main" id="{9A2D87B2-FFCE-26D0-CE4C-93807EFB9434}"/>
              </a:ext>
            </a:extLst>
          </p:cNvPr>
          <p:cNvSpPr txBox="1">
            <a:spLocks/>
          </p:cNvSpPr>
          <p:nvPr/>
        </p:nvSpPr>
        <p:spPr>
          <a:xfrm>
            <a:off x="751250" y="281210"/>
            <a:ext cx="8764448" cy="13806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5600" b="0" i="0" u="none" strike="noStrike" cap="none">
                <a:solidFill>
                  <a:srgbClr val="F1791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5600" b="0" i="0" u="none" strike="noStrike" cap="none">
                <a:solidFill>
                  <a:srgbClr val="F1791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5600" b="0" i="0" u="none" strike="noStrike" cap="none">
                <a:solidFill>
                  <a:srgbClr val="F1791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5600" b="0" i="0" u="none" strike="noStrike" cap="none">
                <a:solidFill>
                  <a:srgbClr val="F1791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5600" b="0" i="0" u="none" strike="noStrike" cap="none">
                <a:solidFill>
                  <a:srgbClr val="F1791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5600" b="0" i="0" u="none" strike="noStrike" cap="none">
                <a:solidFill>
                  <a:srgbClr val="F1791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5600" b="0" i="0" u="none" strike="noStrike" cap="none">
                <a:solidFill>
                  <a:srgbClr val="F1791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5600" b="0" i="0" u="none" strike="noStrike" cap="none">
                <a:solidFill>
                  <a:srgbClr val="F1791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5600" b="0" i="0" u="none" strike="noStrike" cap="none">
                <a:solidFill>
                  <a:srgbClr val="F17912"/>
                </a:solidFill>
                <a:latin typeface="Arial"/>
                <a:ea typeface="Arial"/>
                <a:cs typeface="Arial"/>
                <a:sym typeface="Arial"/>
              </a:defRPr>
            </a:lvl9pPr>
          </a:lstStyle>
          <a:p>
            <a:pPr algn="l"/>
            <a:r>
              <a:rPr lang="nl-NL" sz="3500" dirty="0">
                <a:solidFill>
                  <a:schemeClr val="accent1"/>
                </a:solidFill>
                <a:latin typeface="DINOT-Regular" panose="02000503030000020004" pitchFamily="2" charset="77"/>
              </a:rPr>
              <a:t> </a:t>
            </a:r>
            <a:r>
              <a:rPr lang="nl-NL" sz="3500" dirty="0">
                <a:latin typeface="DINOT-Regular" panose="02000503030000020004" pitchFamily="2" charset="77"/>
              </a:rPr>
              <a:t>Feiten en cijfers</a:t>
            </a:r>
          </a:p>
        </p:txBody>
      </p:sp>
      <p:sp>
        <p:nvSpPr>
          <p:cNvPr id="2" name="Google Shape;77;ga14dfc979c_0_9">
            <a:extLst>
              <a:ext uri="{FF2B5EF4-FFF2-40B4-BE49-F238E27FC236}">
                <a16:creationId xmlns:a16="http://schemas.microsoft.com/office/drawing/2014/main" id="{46871E6C-297B-BA63-53D4-CFE1B7017449}"/>
              </a:ext>
            </a:extLst>
          </p:cNvPr>
          <p:cNvSpPr txBox="1">
            <a:spLocks/>
          </p:cNvSpPr>
          <p:nvPr/>
        </p:nvSpPr>
        <p:spPr>
          <a:xfrm>
            <a:off x="900113" y="1569734"/>
            <a:ext cx="8977086" cy="421347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50000"/>
              </a:lnSpc>
              <a:spcBef>
                <a:spcPts val="0"/>
              </a:spcBef>
              <a:spcAft>
                <a:spcPts val="0"/>
              </a:spcAft>
              <a:buClr>
                <a:srgbClr val="000000"/>
              </a:buClr>
              <a:buSzPts val="1400"/>
              <a:buFont typeface="Arial"/>
              <a:buNone/>
              <a:defRPr sz="2500" b="0" i="0" u="none" strike="noStrike" cap="none">
                <a:solidFill>
                  <a:srgbClr val="000000"/>
                </a:solidFill>
                <a:latin typeface="Arial"/>
                <a:ea typeface="Arial"/>
                <a:cs typeface="Arial"/>
                <a:sym typeface="Arial"/>
              </a:defRPr>
            </a:lvl1pPr>
            <a:lvl2pPr marL="914400" marR="0" lvl="1" indent="-228600" algn="l" rtl="0">
              <a:lnSpc>
                <a:spcPct val="150000"/>
              </a:lnSpc>
              <a:spcBef>
                <a:spcPts val="0"/>
              </a:spcBef>
              <a:spcAft>
                <a:spcPts val="0"/>
              </a:spcAft>
              <a:buClr>
                <a:srgbClr val="000000"/>
              </a:buClr>
              <a:buSzPts val="1400"/>
              <a:buFont typeface="Arial"/>
              <a:buNone/>
              <a:defRPr sz="2500" b="0" i="0" u="none" strike="noStrike" cap="none">
                <a:solidFill>
                  <a:srgbClr val="000000"/>
                </a:solidFill>
                <a:latin typeface="Arial"/>
                <a:ea typeface="Arial"/>
                <a:cs typeface="Arial"/>
                <a:sym typeface="Arial"/>
              </a:defRPr>
            </a:lvl2pPr>
            <a:lvl3pPr marL="1371600" marR="0" lvl="2" indent="-228600" algn="l" rtl="0">
              <a:lnSpc>
                <a:spcPct val="150000"/>
              </a:lnSpc>
              <a:spcBef>
                <a:spcPts val="0"/>
              </a:spcBef>
              <a:spcAft>
                <a:spcPts val="0"/>
              </a:spcAft>
              <a:buClr>
                <a:srgbClr val="000000"/>
              </a:buClr>
              <a:buSzPts val="1400"/>
              <a:buFont typeface="Arial"/>
              <a:buNone/>
              <a:defRPr sz="2500" b="0" i="0" u="none" strike="noStrike" cap="none">
                <a:solidFill>
                  <a:srgbClr val="000000"/>
                </a:solidFill>
                <a:latin typeface="Arial"/>
                <a:ea typeface="Arial"/>
                <a:cs typeface="Arial"/>
                <a:sym typeface="Arial"/>
              </a:defRPr>
            </a:lvl3pPr>
            <a:lvl4pPr marL="1828800" marR="0" lvl="3" indent="-228600" algn="l" rtl="0">
              <a:lnSpc>
                <a:spcPct val="150000"/>
              </a:lnSpc>
              <a:spcBef>
                <a:spcPts val="0"/>
              </a:spcBef>
              <a:spcAft>
                <a:spcPts val="0"/>
              </a:spcAft>
              <a:buClr>
                <a:srgbClr val="000000"/>
              </a:buClr>
              <a:buSzPts val="1400"/>
              <a:buFont typeface="Arial"/>
              <a:buNone/>
              <a:defRPr sz="2500" b="0" i="0" u="none" strike="noStrike" cap="none">
                <a:solidFill>
                  <a:srgbClr val="000000"/>
                </a:solidFill>
                <a:latin typeface="Arial"/>
                <a:ea typeface="Arial"/>
                <a:cs typeface="Arial"/>
                <a:sym typeface="Arial"/>
              </a:defRPr>
            </a:lvl4pPr>
            <a:lvl5pPr marL="2286000" marR="0" lvl="4" indent="-228600" algn="l" rtl="0">
              <a:lnSpc>
                <a:spcPct val="150000"/>
              </a:lnSpc>
              <a:spcBef>
                <a:spcPts val="0"/>
              </a:spcBef>
              <a:spcAft>
                <a:spcPts val="0"/>
              </a:spcAft>
              <a:buClr>
                <a:srgbClr val="000000"/>
              </a:buClr>
              <a:buSzPts val="1400"/>
              <a:buFont typeface="Arial"/>
              <a:buNone/>
              <a:defRPr sz="2500" b="0" i="0" u="none" strike="noStrike" cap="none">
                <a:solidFill>
                  <a:srgbClr val="000000"/>
                </a:solidFill>
                <a:latin typeface="Arial"/>
                <a:ea typeface="Arial"/>
                <a:cs typeface="Arial"/>
                <a:sym typeface="Arial"/>
              </a:defRPr>
            </a:lvl5pPr>
            <a:lvl6pPr marL="2743200" marR="0" lvl="5" indent="-228600" algn="l" rtl="0">
              <a:lnSpc>
                <a:spcPct val="100000"/>
              </a:lnSpc>
              <a:spcBef>
                <a:spcPts val="2953"/>
              </a:spcBef>
              <a:spcAft>
                <a:spcPts val="0"/>
              </a:spcAft>
              <a:buClr>
                <a:srgbClr val="000000"/>
              </a:buClr>
              <a:buSzPts val="1400"/>
              <a:buFont typeface="Arial"/>
              <a:buNone/>
              <a:defRPr sz="2500" b="0" i="0" u="none" strike="noStrike" cap="none">
                <a:solidFill>
                  <a:srgbClr val="000000"/>
                </a:solidFill>
                <a:latin typeface="Arial"/>
                <a:ea typeface="Arial"/>
                <a:cs typeface="Arial"/>
                <a:sym typeface="Arial"/>
              </a:defRPr>
            </a:lvl6pPr>
            <a:lvl7pPr marL="3200400" marR="0" lvl="6" indent="-228600" algn="l" rtl="0">
              <a:lnSpc>
                <a:spcPct val="100000"/>
              </a:lnSpc>
              <a:spcBef>
                <a:spcPts val="2953"/>
              </a:spcBef>
              <a:spcAft>
                <a:spcPts val="0"/>
              </a:spcAft>
              <a:buClr>
                <a:srgbClr val="000000"/>
              </a:buClr>
              <a:buSzPts val="1400"/>
              <a:buFont typeface="Arial"/>
              <a:buNone/>
              <a:defRPr sz="2500" b="0" i="0" u="none" strike="noStrike" cap="none">
                <a:solidFill>
                  <a:srgbClr val="000000"/>
                </a:solidFill>
                <a:latin typeface="Arial"/>
                <a:ea typeface="Arial"/>
                <a:cs typeface="Arial"/>
                <a:sym typeface="Arial"/>
              </a:defRPr>
            </a:lvl7pPr>
            <a:lvl8pPr marL="3657600" marR="0" lvl="7" indent="-228600" algn="l" rtl="0">
              <a:lnSpc>
                <a:spcPct val="100000"/>
              </a:lnSpc>
              <a:spcBef>
                <a:spcPts val="2953"/>
              </a:spcBef>
              <a:spcAft>
                <a:spcPts val="0"/>
              </a:spcAft>
              <a:buClr>
                <a:srgbClr val="000000"/>
              </a:buClr>
              <a:buSzPts val="1400"/>
              <a:buFont typeface="Arial"/>
              <a:buNone/>
              <a:defRPr sz="2500" b="0" i="0" u="none" strike="noStrike" cap="none">
                <a:solidFill>
                  <a:srgbClr val="000000"/>
                </a:solidFill>
                <a:latin typeface="Arial"/>
                <a:ea typeface="Arial"/>
                <a:cs typeface="Arial"/>
                <a:sym typeface="Arial"/>
              </a:defRPr>
            </a:lvl8pPr>
            <a:lvl9pPr marL="4114800" marR="0" lvl="8" indent="-228600" algn="l" rtl="0">
              <a:lnSpc>
                <a:spcPct val="100000"/>
              </a:lnSpc>
              <a:spcBef>
                <a:spcPts val="2953"/>
              </a:spcBef>
              <a:spcAft>
                <a:spcPts val="0"/>
              </a:spcAft>
              <a:buClr>
                <a:srgbClr val="000000"/>
              </a:buClr>
              <a:buSzPts val="1400"/>
              <a:buFont typeface="Arial"/>
              <a:buNone/>
              <a:defRPr sz="2500" b="0" i="0" u="none" strike="noStrike" cap="none">
                <a:solidFill>
                  <a:srgbClr val="000000"/>
                </a:solidFill>
                <a:latin typeface="Arial"/>
                <a:ea typeface="Arial"/>
                <a:cs typeface="Arial"/>
                <a:sym typeface="Arial"/>
              </a:defRPr>
            </a:lvl9pPr>
          </a:lstStyle>
          <a:p>
            <a:pPr marL="0" indent="0"/>
            <a:r>
              <a:rPr lang="nl-NL" sz="1800" dirty="0">
                <a:solidFill>
                  <a:schemeClr val="bg2"/>
                </a:solidFill>
                <a:latin typeface="DINOT-Regular" panose="02000503030000020004" pitchFamily="2" charset="77"/>
              </a:rPr>
              <a:t>4. Hoeveel van de medewerkers bespreekt mantelzorg NIET met op het werk?  </a:t>
            </a:r>
          </a:p>
          <a:p>
            <a:pPr marL="0" indent="0"/>
            <a:r>
              <a:rPr lang="nl-NL" sz="1800" dirty="0">
                <a:solidFill>
                  <a:schemeClr val="bg2"/>
                </a:solidFill>
                <a:latin typeface="DINOT-Regular" panose="02000503030000020004" pitchFamily="2" charset="77"/>
              </a:rPr>
              <a:t>	A.  22%			B.  44%			C.  65%	</a:t>
            </a:r>
          </a:p>
          <a:p>
            <a:pPr marL="0" indent="0"/>
            <a:endParaRPr lang="nl-NL" sz="1800" dirty="0">
              <a:solidFill>
                <a:schemeClr val="bg2"/>
              </a:solidFill>
              <a:latin typeface="DINOT-Regular" panose="02000503030000020004" pitchFamily="2" charset="77"/>
            </a:endParaRPr>
          </a:p>
          <a:p>
            <a:pPr marL="0" indent="0">
              <a:lnSpc>
                <a:spcPct val="100000"/>
              </a:lnSpc>
            </a:pPr>
            <a:r>
              <a:rPr lang="nl-NL" sz="1800" dirty="0">
                <a:solidFill>
                  <a:schemeClr val="bg2"/>
                </a:solidFill>
                <a:latin typeface="DINOT-Regular" panose="02000503030000020004" pitchFamily="2" charset="77"/>
              </a:rPr>
              <a:t>5. Hoeveel % van de medewerkers bespreekt het als het combineren</a:t>
            </a:r>
            <a:br>
              <a:rPr lang="nl-NL" sz="1800" dirty="0">
                <a:solidFill>
                  <a:schemeClr val="bg2"/>
                </a:solidFill>
                <a:latin typeface="DINOT-Regular" panose="02000503030000020004" pitchFamily="2" charset="77"/>
              </a:rPr>
            </a:br>
            <a:r>
              <a:rPr lang="nl-NL" sz="1800" dirty="0">
                <a:solidFill>
                  <a:schemeClr val="bg2"/>
                </a:solidFill>
                <a:latin typeface="DINOT-Regular" panose="02000503030000020004" pitchFamily="2" charset="77"/>
              </a:rPr>
              <a:t>    niet meer lukt? </a:t>
            </a:r>
          </a:p>
          <a:p>
            <a:pPr marL="0" indent="0"/>
            <a:r>
              <a:rPr lang="nl-NL" sz="1800" dirty="0">
                <a:solidFill>
                  <a:schemeClr val="bg2"/>
                </a:solidFill>
                <a:latin typeface="DINOT-Regular" panose="02000503030000020004" pitchFamily="2" charset="77"/>
              </a:rPr>
              <a:t>	A.  71%			B.  49%			C.  25% </a:t>
            </a:r>
          </a:p>
          <a:p>
            <a:pPr marL="0" indent="0"/>
            <a:endParaRPr lang="nl-NL" sz="1800" dirty="0">
              <a:solidFill>
                <a:schemeClr val="bg2"/>
              </a:solidFill>
              <a:latin typeface="DINOT-Regular" panose="02000503030000020004" pitchFamily="2" charset="77"/>
            </a:endParaRPr>
          </a:p>
          <a:p>
            <a:pPr marL="0" indent="0"/>
            <a:r>
              <a:rPr lang="nl-NL" sz="1800" dirty="0">
                <a:solidFill>
                  <a:schemeClr val="bg2"/>
                </a:solidFill>
                <a:latin typeface="DINOT-Regular" panose="02000503030000020004" pitchFamily="2" charset="77"/>
              </a:rPr>
              <a:t>6.  Hoeveel % komen tot een goede oplossing als mantelzorg besproken is?  	</a:t>
            </a:r>
          </a:p>
          <a:p>
            <a:pPr marL="0" indent="0"/>
            <a:r>
              <a:rPr lang="nl-NL" sz="1800" dirty="0">
                <a:solidFill>
                  <a:schemeClr val="bg2"/>
                </a:solidFill>
                <a:latin typeface="DINOT-Regular" panose="02000503030000020004" pitchFamily="2" charset="77"/>
              </a:rPr>
              <a:t>	A.  50%			B.  25%			C.  81%</a:t>
            </a:r>
          </a:p>
          <a:p>
            <a:pPr marL="0" indent="0"/>
            <a:endParaRPr lang="nl-NL" sz="1100" dirty="0">
              <a:solidFill>
                <a:schemeClr val="tx2">
                  <a:lumMod val="75000"/>
                </a:schemeClr>
              </a:solidFill>
              <a:latin typeface="DINOT-Regular" panose="02000503030000020004" pitchFamily="2" charset="77"/>
            </a:endParaRPr>
          </a:p>
          <a:p>
            <a:pPr marL="0" indent="0"/>
            <a:r>
              <a:rPr lang="nl-NL" sz="1100" dirty="0">
                <a:solidFill>
                  <a:schemeClr val="tx2">
                    <a:lumMod val="75000"/>
                  </a:schemeClr>
                </a:solidFill>
                <a:latin typeface="DINOT-Regular" panose="02000503030000020004" pitchFamily="2" charset="77"/>
              </a:rPr>
              <a:t>1. B, 2. A, 3. C</a:t>
            </a:r>
          </a:p>
          <a:p>
            <a:pPr marL="50800" indent="0">
              <a:lnSpc>
                <a:spcPct val="130000"/>
              </a:lnSpc>
              <a:buClr>
                <a:srgbClr val="7F7F7F"/>
              </a:buClr>
              <a:buSzPts val="2800"/>
            </a:pPr>
            <a:endParaRPr lang="nl-NL" sz="2800" dirty="0">
              <a:solidFill>
                <a:srgbClr val="7F7F7F"/>
              </a:solidFill>
              <a:latin typeface="DINOT-Regular" panose="02000503030000020004" pitchFamily="2" charset="77"/>
            </a:endParaRPr>
          </a:p>
        </p:txBody>
      </p:sp>
    </p:spTree>
    <p:extLst>
      <p:ext uri="{BB962C8B-B14F-4D97-AF65-F5344CB8AC3E}">
        <p14:creationId xmlns:p14="http://schemas.microsoft.com/office/powerpoint/2010/main" val="765757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 calcmode="lin" valueType="num">
                                      <p:cBhvr additive="base">
                                        <p:cTn id="3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3" name="Tijdelijke aanduiding voor inhoud 6">
            <a:extLst>
              <a:ext uri="{FF2B5EF4-FFF2-40B4-BE49-F238E27FC236}">
                <a16:creationId xmlns:a16="http://schemas.microsoft.com/office/drawing/2014/main" id="{943B8490-85FC-7B8F-AB5B-9DE55E254329}"/>
              </a:ext>
            </a:extLst>
          </p:cNvPr>
          <p:cNvSpPr txBox="1">
            <a:spLocks/>
          </p:cNvSpPr>
          <p:nvPr/>
        </p:nvSpPr>
        <p:spPr>
          <a:xfrm>
            <a:off x="803879" y="887503"/>
            <a:ext cx="7291388" cy="1937687"/>
          </a:xfrm>
          <a:prstGeom prst="rect">
            <a:avLst/>
          </a:prstGeom>
        </p:spPr>
        <p:txBody>
          <a:bodyPr/>
          <a:lstStyle>
            <a:lvl1pPr marL="228600" indent="-228600" algn="l" defTabSz="914400" rtl="0" eaLnBrk="1" latinLnBrk="0" hangingPunct="1">
              <a:lnSpc>
                <a:spcPct val="100000"/>
              </a:lnSpc>
              <a:spcBef>
                <a:spcPts val="1000"/>
              </a:spcBef>
              <a:buClr>
                <a:srgbClr val="FF7001"/>
              </a:buClr>
              <a:buFont typeface="Arial" panose="020B0604020202020204" pitchFamily="34" charset="0"/>
              <a:buChar char="•"/>
              <a:defRPr sz="2400" b="0" i="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100000"/>
              </a:lnSpc>
              <a:spcBef>
                <a:spcPts val="500"/>
              </a:spcBef>
              <a:buClr>
                <a:srgbClr val="FF7001"/>
              </a:buClr>
              <a:buFont typeface="Arial" panose="020B0604020202020204" pitchFamily="34" charset="0"/>
              <a:buChar char="•"/>
              <a:defRPr sz="2400" b="0" i="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100000"/>
              </a:lnSpc>
              <a:spcBef>
                <a:spcPts val="500"/>
              </a:spcBef>
              <a:buClr>
                <a:srgbClr val="FF7001"/>
              </a:buClr>
              <a:buFont typeface="Arial" panose="020B0604020202020204" pitchFamily="34" charset="0"/>
              <a:buChar char="•"/>
              <a:defRPr sz="2400" b="0" i="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100000"/>
              </a:lnSpc>
              <a:spcBef>
                <a:spcPts val="500"/>
              </a:spcBef>
              <a:buClr>
                <a:srgbClr val="FF7001"/>
              </a:buClr>
              <a:buFont typeface="Arial" panose="020B0604020202020204" pitchFamily="34" charset="0"/>
              <a:buChar char="•"/>
              <a:defRPr sz="2400" b="0" i="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100000"/>
              </a:lnSpc>
              <a:spcBef>
                <a:spcPts val="500"/>
              </a:spcBef>
              <a:buClr>
                <a:srgbClr val="FF7001"/>
              </a:buClr>
              <a:buFont typeface="Arial" panose="020B0604020202020204" pitchFamily="34" charset="0"/>
              <a:buChar char="•"/>
              <a:defRPr sz="2400" b="0" i="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lnSpc>
                <a:spcPct val="150000"/>
              </a:lnSpc>
              <a:spcBef>
                <a:spcPts val="750"/>
              </a:spcBef>
              <a:buNone/>
            </a:pPr>
            <a:br>
              <a:rPr lang="nl-NL" sz="2800" dirty="0">
                <a:solidFill>
                  <a:schemeClr val="accent1"/>
                </a:solidFill>
                <a:latin typeface="DINOT-Regular" panose="02000503030000020004" pitchFamily="2" charset="77"/>
              </a:rPr>
            </a:br>
            <a:r>
              <a:rPr lang="nl-NL" dirty="0">
                <a:solidFill>
                  <a:schemeClr val="accent1"/>
                </a:solidFill>
                <a:latin typeface="DINOT-Regular" panose="02000503030000020004" pitchFamily="2" charset="77"/>
              </a:rPr>
              <a:t>Wat maakt het zo speciaal ? </a:t>
            </a:r>
            <a:endParaRPr lang="nl-NL" dirty="0">
              <a:solidFill>
                <a:schemeClr val="bg2"/>
              </a:solidFill>
              <a:latin typeface="DINOT-Regular" panose="02000503030000020004" pitchFamily="2" charset="77"/>
            </a:endParaRPr>
          </a:p>
          <a:p>
            <a:pPr marL="0" indent="0" defTabSz="685800">
              <a:spcBef>
                <a:spcPts val="750"/>
              </a:spcBef>
              <a:buNone/>
            </a:pPr>
            <a:endParaRPr lang="nl-NL" dirty="0">
              <a:solidFill>
                <a:schemeClr val="bg2"/>
              </a:solidFill>
              <a:latin typeface="DINOT-Regular" panose="02000503030000020004" pitchFamily="2" charset="77"/>
            </a:endParaRPr>
          </a:p>
          <a:p>
            <a:pPr marL="0" indent="0" defTabSz="685800">
              <a:lnSpc>
                <a:spcPct val="150000"/>
              </a:lnSpc>
              <a:spcBef>
                <a:spcPts val="750"/>
              </a:spcBef>
              <a:buNone/>
            </a:pPr>
            <a:r>
              <a:rPr lang="nl-NL" dirty="0">
                <a:solidFill>
                  <a:schemeClr val="bg2"/>
                </a:solidFill>
                <a:latin typeface="DINOT-Regular" panose="02000503030000020004" pitchFamily="2" charset="77"/>
              </a:rPr>
              <a:t>Mantelzorg is zo </a:t>
            </a:r>
            <a:r>
              <a:rPr lang="nl-NL" dirty="0">
                <a:solidFill>
                  <a:schemeClr val="accent1"/>
                </a:solidFill>
                <a:latin typeface="DINOT-Regular" panose="02000503030000020004" pitchFamily="2" charset="77"/>
              </a:rPr>
              <a:t>vanzelfsprekend</a:t>
            </a:r>
            <a:r>
              <a:rPr lang="nl-NL" dirty="0">
                <a:solidFill>
                  <a:schemeClr val="bg2"/>
                </a:solidFill>
                <a:latin typeface="DINOT-Regular" panose="02000503030000020004" pitchFamily="2" charset="77"/>
              </a:rPr>
              <a:t> dat we soms vergeten wat de </a:t>
            </a:r>
            <a:r>
              <a:rPr lang="nl-NL" dirty="0">
                <a:solidFill>
                  <a:schemeClr val="accent1"/>
                </a:solidFill>
                <a:latin typeface="DINOT-Regular" panose="02000503030000020004" pitchFamily="2" charset="77"/>
              </a:rPr>
              <a:t>invloed en impact </a:t>
            </a:r>
            <a:r>
              <a:rPr lang="nl-NL" dirty="0">
                <a:solidFill>
                  <a:schemeClr val="bg2"/>
                </a:solidFill>
                <a:latin typeface="DINOT-Regular" panose="02000503030000020004" pitchFamily="2" charset="77"/>
              </a:rPr>
              <a:t>kan zijn op het </a:t>
            </a:r>
            <a:r>
              <a:rPr lang="nl-NL" dirty="0">
                <a:solidFill>
                  <a:schemeClr val="accent1"/>
                </a:solidFill>
                <a:latin typeface="DINOT-Regular" panose="02000503030000020004" pitchFamily="2" charset="77"/>
              </a:rPr>
              <a:t>eigen leven</a:t>
            </a:r>
            <a:r>
              <a:rPr lang="nl-NL" dirty="0">
                <a:solidFill>
                  <a:schemeClr val="bg2"/>
                </a:solidFill>
                <a:latin typeface="DINOT-Regular" panose="02000503030000020004" pitchFamily="2" charset="77"/>
              </a:rPr>
              <a:t> en het </a:t>
            </a:r>
            <a:r>
              <a:rPr lang="nl-NL" dirty="0">
                <a:solidFill>
                  <a:schemeClr val="accent1"/>
                </a:solidFill>
                <a:latin typeface="DINOT-Regular" panose="02000503030000020004" pitchFamily="2" charset="77"/>
              </a:rPr>
              <a:t>werk</a:t>
            </a:r>
            <a:r>
              <a:rPr lang="nl-NL" dirty="0">
                <a:solidFill>
                  <a:schemeClr val="bg2"/>
                </a:solidFill>
                <a:latin typeface="DINOT-Regular" panose="02000503030000020004" pitchFamily="2" charset="77"/>
              </a:rPr>
              <a:t>.</a:t>
            </a:r>
            <a:endParaRPr lang="nl-NL" dirty="0">
              <a:solidFill>
                <a:srgbClr val="000000"/>
              </a:solidFill>
            </a:endParaRPr>
          </a:p>
          <a:p>
            <a:pPr marL="171450" indent="-171450" defTabSz="685800">
              <a:spcBef>
                <a:spcPts val="750"/>
              </a:spcBef>
            </a:pPr>
            <a:endParaRPr lang="nl-NL" sz="1800" dirty="0">
              <a:solidFill>
                <a:srgbClr val="000000"/>
              </a:solidFill>
            </a:endParaRPr>
          </a:p>
        </p:txBody>
      </p:sp>
      <p:sp>
        <p:nvSpPr>
          <p:cNvPr id="5" name="Google Shape;76;ga14dfc979c_0_9">
            <a:extLst>
              <a:ext uri="{FF2B5EF4-FFF2-40B4-BE49-F238E27FC236}">
                <a16:creationId xmlns:a16="http://schemas.microsoft.com/office/drawing/2014/main" id="{D5C714C3-DC4D-A1A2-580F-0C572DB4E890}"/>
              </a:ext>
            </a:extLst>
          </p:cNvPr>
          <p:cNvSpPr txBox="1">
            <a:spLocks noGrp="1"/>
          </p:cNvSpPr>
          <p:nvPr>
            <p:ph type="title"/>
          </p:nvPr>
        </p:nvSpPr>
        <p:spPr>
          <a:xfrm>
            <a:off x="860008" y="271554"/>
            <a:ext cx="9416716" cy="13806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nl-NL" sz="3500" dirty="0">
                <a:solidFill>
                  <a:schemeClr val="accent1"/>
                </a:solidFill>
                <a:latin typeface="DINOT-Regular" panose="02000503030000020004" pitchFamily="2" charset="77"/>
              </a:rPr>
              <a:t>Mantelzorg? Dit moet je weten!</a:t>
            </a:r>
            <a:endParaRPr sz="3500" dirty="0">
              <a:solidFill>
                <a:schemeClr val="accent1"/>
              </a:solidFill>
              <a:latin typeface="DINOT-Regular" panose="02000503030000020004" pitchFamily="2" charset="77"/>
            </a:endParaRPr>
          </a:p>
        </p:txBody>
      </p:sp>
    </p:spTree>
    <p:extLst>
      <p:ext uri="{BB962C8B-B14F-4D97-AF65-F5344CB8AC3E}">
        <p14:creationId xmlns:p14="http://schemas.microsoft.com/office/powerpoint/2010/main" val="296379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tekst 2"/>
          <p:cNvSpPr>
            <a:spLocks noGrp="1"/>
          </p:cNvSpPr>
          <p:nvPr>
            <p:ph type="body" idx="1"/>
          </p:nvPr>
        </p:nvSpPr>
        <p:spPr/>
        <p:txBody>
          <a:bodyPr/>
          <a:lstStyle/>
          <a:p>
            <a:endParaRPr lang="nl-NL" dirty="0"/>
          </a:p>
        </p:txBody>
      </p:sp>
      <p:pic>
        <p:nvPicPr>
          <p:cNvPr id="4" name="Afbeelding 3"/>
          <p:cNvPicPr>
            <a:picLocks noChangeAspect="1"/>
          </p:cNvPicPr>
          <p:nvPr/>
        </p:nvPicPr>
        <p:blipFill>
          <a:blip r:embed="rId3"/>
          <a:stretch>
            <a:fillRect/>
          </a:stretch>
        </p:blipFill>
        <p:spPr>
          <a:xfrm>
            <a:off x="0" y="89610"/>
            <a:ext cx="9144000" cy="6347209"/>
          </a:xfrm>
          <a:prstGeom prst="rect">
            <a:avLst/>
          </a:prstGeom>
        </p:spPr>
      </p:pic>
    </p:spTree>
    <p:extLst>
      <p:ext uri="{BB962C8B-B14F-4D97-AF65-F5344CB8AC3E}">
        <p14:creationId xmlns:p14="http://schemas.microsoft.com/office/powerpoint/2010/main" val="2857213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tekst 2"/>
          <p:cNvSpPr>
            <a:spLocks noGrp="1"/>
          </p:cNvSpPr>
          <p:nvPr>
            <p:ph type="body" idx="1"/>
          </p:nvPr>
        </p:nvSpPr>
        <p:spPr/>
        <p:txBody>
          <a:bodyPr/>
          <a:lstStyle/>
          <a:p>
            <a:endParaRPr lang="nl-NL" dirty="0"/>
          </a:p>
        </p:txBody>
      </p:sp>
      <p:pic>
        <p:nvPicPr>
          <p:cNvPr id="4" name="Afbeelding 3"/>
          <p:cNvPicPr>
            <a:picLocks noChangeAspect="1"/>
          </p:cNvPicPr>
          <p:nvPr/>
        </p:nvPicPr>
        <p:blipFill>
          <a:blip r:embed="rId3"/>
          <a:stretch>
            <a:fillRect/>
          </a:stretch>
        </p:blipFill>
        <p:spPr>
          <a:xfrm>
            <a:off x="0" y="-31417"/>
            <a:ext cx="9144000" cy="6455612"/>
          </a:xfrm>
          <a:prstGeom prst="rect">
            <a:avLst/>
          </a:prstGeom>
        </p:spPr>
      </p:pic>
    </p:spTree>
    <p:extLst>
      <p:ext uri="{BB962C8B-B14F-4D97-AF65-F5344CB8AC3E}">
        <p14:creationId xmlns:p14="http://schemas.microsoft.com/office/powerpoint/2010/main" val="3787125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2C7A21-155E-4C75-4E9B-484AAEAF09EB}"/>
              </a:ext>
            </a:extLst>
          </p:cNvPr>
          <p:cNvSpPr>
            <a:spLocks noGrp="1"/>
          </p:cNvSpPr>
          <p:nvPr>
            <p:ph type="title"/>
          </p:nvPr>
        </p:nvSpPr>
        <p:spPr>
          <a:xfrm>
            <a:off x="900113" y="206523"/>
            <a:ext cx="9110377" cy="1518047"/>
          </a:xfrm>
        </p:spPr>
        <p:txBody>
          <a:bodyPr>
            <a:normAutofit/>
          </a:bodyPr>
          <a:lstStyle/>
          <a:p>
            <a:pPr algn="l"/>
            <a:r>
              <a:rPr lang="nl-NL" sz="3500" dirty="0">
                <a:latin typeface="DINOT-Regular" panose="02000503030000020004" pitchFamily="2" charset="77"/>
              </a:rPr>
              <a:t>Wat doet de werkende mantelzorger? </a:t>
            </a:r>
          </a:p>
        </p:txBody>
      </p:sp>
      <p:sp>
        <p:nvSpPr>
          <p:cNvPr id="3" name="Tijdelijke aanduiding voor inhoud 2">
            <a:extLst>
              <a:ext uri="{FF2B5EF4-FFF2-40B4-BE49-F238E27FC236}">
                <a16:creationId xmlns:a16="http://schemas.microsoft.com/office/drawing/2014/main" id="{5125504C-7F45-516E-E4FD-BED8F585D4DF}"/>
              </a:ext>
            </a:extLst>
          </p:cNvPr>
          <p:cNvSpPr>
            <a:spLocks noGrp="1"/>
          </p:cNvSpPr>
          <p:nvPr>
            <p:ph idx="1"/>
          </p:nvPr>
        </p:nvSpPr>
        <p:spPr>
          <a:xfrm>
            <a:off x="669727" y="1573914"/>
            <a:ext cx="7804547" cy="4420195"/>
          </a:xfrm>
        </p:spPr>
        <p:txBody>
          <a:bodyPr>
            <a:normAutofit/>
          </a:bodyPr>
          <a:lstStyle/>
          <a:p>
            <a:pPr marL="571500" indent="-342900">
              <a:buFont typeface="Arial" panose="020B0604020202020204" pitchFamily="34" charset="0"/>
              <a:buChar char="•"/>
            </a:pPr>
            <a:r>
              <a:rPr lang="nl-NL" sz="2200" dirty="0">
                <a:solidFill>
                  <a:schemeClr val="bg2"/>
                </a:solidFill>
                <a:latin typeface="DINOT-Regular" panose="02000503030000020004" pitchFamily="2" charset="77"/>
              </a:rPr>
              <a:t>huishoudelijke taken overnemen</a:t>
            </a:r>
          </a:p>
          <a:p>
            <a:pPr marL="571500" indent="-342900">
              <a:buFont typeface="Arial" panose="020B0604020202020204" pitchFamily="34" charset="0"/>
              <a:buChar char="•"/>
            </a:pPr>
            <a:r>
              <a:rPr lang="nl-NL" sz="2200" dirty="0">
                <a:solidFill>
                  <a:schemeClr val="bg2"/>
                </a:solidFill>
                <a:latin typeface="DINOT-Regular" panose="02000503030000020004" pitchFamily="2" charset="77"/>
              </a:rPr>
              <a:t>zorgen voor de persoonlijke verzorging</a:t>
            </a:r>
          </a:p>
          <a:p>
            <a:pPr marL="571500" indent="-342900">
              <a:buFont typeface="Arial" panose="020B0604020202020204" pitchFamily="34" charset="0"/>
              <a:buChar char="•"/>
            </a:pPr>
            <a:r>
              <a:rPr lang="nl-NL" sz="2200" dirty="0">
                <a:solidFill>
                  <a:schemeClr val="bg2"/>
                </a:solidFill>
                <a:latin typeface="DINOT-Regular" panose="02000503030000020004" pitchFamily="2" charset="77"/>
              </a:rPr>
              <a:t>regeltaken oppakken, zoals het organiseren van hulp</a:t>
            </a:r>
          </a:p>
          <a:p>
            <a:pPr marL="571500" indent="-342900">
              <a:buFont typeface="Arial" panose="020B0604020202020204" pitchFamily="34" charset="0"/>
              <a:buChar char="•"/>
            </a:pPr>
            <a:r>
              <a:rPr lang="nl-NL" sz="2200" dirty="0">
                <a:solidFill>
                  <a:schemeClr val="bg2"/>
                </a:solidFill>
                <a:latin typeface="DINOT-Regular" panose="02000503030000020004" pitchFamily="2" charset="77"/>
              </a:rPr>
              <a:t>begeleiden van vervoer, bijvoorbeeld ziekenhuis</a:t>
            </a:r>
          </a:p>
          <a:p>
            <a:pPr marL="571500" indent="-342900">
              <a:buFont typeface="Arial" panose="020B0604020202020204" pitchFamily="34" charset="0"/>
              <a:buChar char="•"/>
            </a:pPr>
            <a:r>
              <a:rPr lang="nl-NL" sz="2200" dirty="0">
                <a:solidFill>
                  <a:schemeClr val="bg2"/>
                </a:solidFill>
                <a:latin typeface="DINOT-Regular" panose="02000503030000020004" pitchFamily="2" charset="77"/>
              </a:rPr>
              <a:t>zich zorgen maken over de situatie en de naaste</a:t>
            </a:r>
          </a:p>
        </p:txBody>
      </p:sp>
      <p:pic>
        <p:nvPicPr>
          <p:cNvPr id="6" name="Afbeelding 5">
            <a:extLst>
              <a:ext uri="{FF2B5EF4-FFF2-40B4-BE49-F238E27FC236}">
                <a16:creationId xmlns:a16="http://schemas.microsoft.com/office/drawing/2014/main" id="{8345929E-87B9-78A0-A358-E6A4C2999B6C}"/>
              </a:ext>
            </a:extLst>
          </p:cNvPr>
          <p:cNvPicPr>
            <a:picLocks noChangeAspect="1"/>
          </p:cNvPicPr>
          <p:nvPr/>
        </p:nvPicPr>
        <p:blipFill>
          <a:blip r:embed="rId2"/>
          <a:stretch>
            <a:fillRect/>
          </a:stretch>
        </p:blipFill>
        <p:spPr>
          <a:xfrm>
            <a:off x="108130" y="4521901"/>
            <a:ext cx="1123191" cy="1834900"/>
          </a:xfrm>
          <a:prstGeom prst="rect">
            <a:avLst/>
          </a:prstGeom>
        </p:spPr>
      </p:pic>
    </p:spTree>
    <p:extLst>
      <p:ext uri="{BB962C8B-B14F-4D97-AF65-F5344CB8AC3E}">
        <p14:creationId xmlns:p14="http://schemas.microsoft.com/office/powerpoint/2010/main" val="3181310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Basis">
  <a:themeElements>
    <a:clrScheme name="Aangepast 1">
      <a:dk1>
        <a:srgbClr val="000000"/>
      </a:dk1>
      <a:lt1>
        <a:srgbClr val="FFFFFF"/>
      </a:lt1>
      <a:dk2>
        <a:srgbClr val="53585F"/>
      </a:dk2>
      <a:lt2>
        <a:srgbClr val="DCDEE0"/>
      </a:lt2>
      <a:accent1>
        <a:srgbClr val="F17912"/>
      </a:accent1>
      <a:accent2>
        <a:srgbClr val="929292"/>
      </a:accent2>
      <a:accent3>
        <a:srgbClr val="DCBD23"/>
      </a:accent3>
      <a:accent4>
        <a:srgbClr val="DE6A10"/>
      </a:accent4>
      <a:accent5>
        <a:srgbClr val="C82506"/>
      </a:accent5>
      <a:accent6>
        <a:srgbClr val="773F9B"/>
      </a:accent6>
      <a:hlink>
        <a:srgbClr val="929292"/>
      </a:hlink>
      <a:folHlink>
        <a:srgbClr val="929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184</TotalTime>
  <Words>1299</Words>
  <Application>Microsoft Macintosh PowerPoint</Application>
  <PresentationFormat>Diavoorstelling (4:3)</PresentationFormat>
  <Paragraphs>157</Paragraphs>
  <Slides>23</Slides>
  <Notes>17</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23</vt:i4>
      </vt:variant>
    </vt:vector>
  </HeadingPairs>
  <TitlesOfParts>
    <vt:vector size="30" baseType="lpstr">
      <vt:lpstr>Arial</vt:lpstr>
      <vt:lpstr>Calibri</vt:lpstr>
      <vt:lpstr>DINOT-Regular</vt:lpstr>
      <vt:lpstr>Helvetica Neue LT W01_41488878</vt:lpstr>
      <vt:lpstr>Symbol</vt:lpstr>
      <vt:lpstr>Wingdings</vt:lpstr>
      <vt:lpstr>2_Basis</vt:lpstr>
      <vt:lpstr>PowerPoint-presentatie</vt:lpstr>
      <vt:lpstr>Programma</vt:lpstr>
      <vt:lpstr> Maatschappelijke context</vt:lpstr>
      <vt:lpstr>PowerPoint-presentatie</vt:lpstr>
      <vt:lpstr>PowerPoint-presentatie</vt:lpstr>
      <vt:lpstr>Mantelzorg? Dit moet je weten!</vt:lpstr>
      <vt:lpstr>PowerPoint-presentatie</vt:lpstr>
      <vt:lpstr>PowerPoint-presentatie</vt:lpstr>
      <vt:lpstr>Wat doet de werkende mantelzorger? </vt:lpstr>
      <vt:lpstr>Wat is de belasting door mantelzorg?  </vt:lpstr>
      <vt:lpstr>Wat maakt mantelzorg anders?   </vt:lpstr>
      <vt:lpstr>Goed om te weten!   </vt:lpstr>
      <vt:lpstr>Definitie van mantelzorg</vt:lpstr>
      <vt:lpstr> Mantelzorgtests</vt:lpstr>
      <vt:lpstr> Mantelzorg in relatie tot werk</vt:lpstr>
      <vt:lpstr> </vt:lpstr>
      <vt:lpstr>PowerPoint-presentatie</vt:lpstr>
      <vt:lpstr>Oplossingen op het WERK  Handvatten voor leidinggevenden! </vt:lpstr>
      <vt:lpstr>In gesprek… maak het bespreekbaar!</vt:lpstr>
      <vt:lpstr>In gesprek…</vt:lpstr>
      <vt:lpstr>Kaders binnen Bosch</vt:lpstr>
      <vt:lpstr>Kaders binnen Bosch</vt:lpstr>
      <vt:lpstr>Criteria doorverwijzen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Hé zorgheld!   De Medewerker Centraal Week is er speciaal voor jou!  Dank voor jouw inzet en vergeet niet om goed voor jezelf te blijven zorgen.  We wensen je veel plezier en inspiratie toe!</dc:title>
  <dc:creator>User</dc:creator>
  <cp:lastModifiedBy>Danielle Zegelaar</cp:lastModifiedBy>
  <cp:revision>141</cp:revision>
  <cp:lastPrinted>2021-10-05T08:29:47Z</cp:lastPrinted>
  <dcterms:created xsi:type="dcterms:W3CDTF">2016-10-14T11:44:24Z</dcterms:created>
  <dcterms:modified xsi:type="dcterms:W3CDTF">2024-04-23T10:07:35Z</dcterms:modified>
</cp:coreProperties>
</file>